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23"/>
  </p:handoutMasterIdLst>
  <p:sldIdLst>
    <p:sldId id="304" r:id="rId3"/>
    <p:sldId id="256" r:id="rId5"/>
    <p:sldId id="258" r:id="rId6"/>
    <p:sldId id="260" r:id="rId7"/>
    <p:sldId id="302" r:id="rId8"/>
    <p:sldId id="262" r:id="rId9"/>
    <p:sldId id="263" r:id="rId10"/>
    <p:sldId id="267" r:id="rId11"/>
    <p:sldId id="268" r:id="rId12"/>
    <p:sldId id="269" r:id="rId13"/>
    <p:sldId id="270" r:id="rId14"/>
    <p:sldId id="271" r:id="rId15"/>
    <p:sldId id="272" r:id="rId16"/>
    <p:sldId id="293" r:id="rId17"/>
    <p:sldId id="274" r:id="rId18"/>
    <p:sldId id="298" r:id="rId19"/>
    <p:sldId id="275" r:id="rId20"/>
    <p:sldId id="282" r:id="rId21"/>
    <p:sldId id="28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8" userDrawn="1">
          <p15:clr>
            <a:srgbClr val="A4A3A4"/>
          </p15:clr>
        </p15:guide>
        <p15:guide id="2" pos="28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558" autoAdjust="0"/>
  </p:normalViewPr>
  <p:slideViewPr>
    <p:cSldViewPr snapToGrid="0" snapToObjects="1" showGuides="1">
      <p:cViewPr varScale="1">
        <p:scale>
          <a:sx n="94" d="100"/>
          <a:sy n="94" d="100"/>
        </p:scale>
        <p:origin x="474" y="90"/>
      </p:cViewPr>
      <p:guideLst>
        <p:guide orient="horz" pos="2108"/>
        <p:guide pos="28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943" y="1143000"/>
            <a:ext cx="5486114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总带宽。</a:t>
            </a:r>
            <a:r>
              <a:rPr lang="en-US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在</a:t>
            </a:r>
            <a:r>
              <a:rPr lang="en-US" altLang="zh-CN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scalar float </a:t>
            </a:r>
            <a:r>
              <a:rPr lang="zh-CN" altLang="en-US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负载下实际聚合带宽为</a:t>
            </a:r>
            <a:r>
              <a:rPr lang="en-US" altLang="zh-CN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3.6 TB/s</a:t>
            </a:r>
            <a:r>
              <a:rPr lang="zh-CN" altLang="en-US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；</a:t>
            </a:r>
            <a:r>
              <a:rPr lang="en-US" altLang="zh-CN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vector float4 </a:t>
            </a:r>
            <a:r>
              <a:rPr lang="zh-CN" altLang="en-US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负载下实际聚合带宽为</a:t>
            </a:r>
            <a:r>
              <a:rPr lang="en-US" altLang="zh-CN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4.8TB/s</a:t>
            </a:r>
            <a:r>
              <a:rPr lang="zh-CN" altLang="en-US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。同样的，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推测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的带宽物理上限就在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4.8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TB/s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左右。</a:t>
            </a:r>
            <a:endParaRPr lang="zh-CN" altLang="en-US" dirty="0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  <a:p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换算的整个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L2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的聚合带宽是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1662.69 byte/cycle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。</a:t>
            </a:r>
            <a:endParaRPr lang="zh-CN" altLang="en-US" dirty="0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第四项测试是识别 </a:t>
            </a:r>
            <a:r>
              <a:rPr lang="en-US" altLang="zh-CN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的有效容量。思路和第一项测内存延迟的方法类似，也是基于随机依赖的指针链，但在细节上做了更多优化，所以测出来的容量更准。可以看到，延迟曲线的转折点对应的工作集大小和官方标称的 </a:t>
            </a:r>
            <a:r>
              <a:rPr lang="en-US" altLang="zh-CN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容量——64 </a:t>
            </a:r>
            <a:r>
              <a:rPr lang="en-US" altLang="zh-CN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MiB——</a:t>
            </a:r>
            <a:r>
              <a:rPr lang="zh-CN" altLang="en-US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是吻合的。另外，这样测出来的 </a:t>
            </a:r>
            <a:r>
              <a:rPr lang="en-US" altLang="zh-CN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和 </a:t>
            </a:r>
            <a:r>
              <a:rPr lang="en-US" altLang="zh-CN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DRAM </a:t>
            </a:r>
            <a:r>
              <a:rPr lang="zh-CN" altLang="en-US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延迟也跟之前的结果基本一致。</a:t>
            </a:r>
            <a:endParaRPr lang="zh-CN" altLang="en-US">
              <a:solidFill>
                <a:srgbClr val="00928E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第五项测试评估的是：</a:t>
            </a:r>
            <a:r>
              <a:rPr lang="en-US" altLang="zh-CN">
                <a:sym typeface="+mn-ea"/>
              </a:rPr>
              <a:t>L2 </a:t>
            </a:r>
            <a:r>
              <a:rPr lang="zh-CN" altLang="en-US">
                <a:sym typeface="+mn-ea"/>
              </a:rPr>
              <a:t>的有效容量到底由实际访问的缓存行数量决定，还是由访问足迹决定；另外也看看 </a:t>
            </a:r>
            <a:r>
              <a:rPr lang="en-US" altLang="zh-CN">
                <a:sym typeface="+mn-ea"/>
              </a:rPr>
              <a:t>L2 </a:t>
            </a:r>
            <a:r>
              <a:rPr lang="zh-CN" altLang="en-US">
                <a:sym typeface="+mn-ea"/>
              </a:rPr>
              <a:t>的预取提示是否起作用。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先看左图：固定预取提示，改变步长。左图（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）是按原始步长画的延迟曲线；左图（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）则是把横轴按实际访问的缓存行数重新归一化。可以看到，归一化之后几条曲线基本重叠，说明 </a:t>
            </a:r>
            <a:r>
              <a:rPr lang="en-US" altLang="zh-CN">
                <a:sym typeface="+mn-ea"/>
              </a:rPr>
              <a:t>L2 </a:t>
            </a:r>
            <a:r>
              <a:rPr lang="zh-CN" altLang="en-US">
                <a:sym typeface="+mn-ea"/>
              </a:rPr>
              <a:t>的容量确实由实际访问的缓存行数决定，而不是由足迹大小决定。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再看右图：固定步长，改变预取提示——也就是每次访问 </a:t>
            </a:r>
            <a:r>
              <a:rPr lang="en-US" altLang="zh-CN">
                <a:sym typeface="+mn-ea"/>
              </a:rPr>
              <a:t>L2 </a:t>
            </a:r>
            <a:r>
              <a:rPr lang="zh-CN" altLang="en-US">
                <a:sym typeface="+mn-ea"/>
              </a:rPr>
              <a:t>时，额外从 </a:t>
            </a:r>
            <a:r>
              <a:rPr lang="en-US" altLang="zh-CN">
                <a:sym typeface="+mn-ea"/>
              </a:rPr>
              <a:t>DRAM </a:t>
            </a:r>
            <a:r>
              <a:rPr lang="zh-CN" altLang="en-US">
                <a:sym typeface="+mn-ea"/>
              </a:rPr>
              <a:t>多抓多少数据。比如预取提示设成 256</a:t>
            </a:r>
            <a:r>
              <a:rPr lang="en-US" altLang="zh-CN">
                <a:sym typeface="+mn-ea"/>
              </a:rPr>
              <a:t>B，</a:t>
            </a:r>
            <a:r>
              <a:rPr lang="zh-CN" altLang="en-US">
                <a:sym typeface="+mn-ea"/>
              </a:rPr>
              <a:t>理论上每次访问一个 128</a:t>
            </a:r>
            <a:r>
              <a:rPr lang="en-US" altLang="zh-CN">
                <a:sym typeface="+mn-ea"/>
              </a:rPr>
              <a:t>B </a:t>
            </a:r>
            <a:r>
              <a:rPr lang="zh-CN" altLang="en-US">
                <a:sym typeface="+mn-ea"/>
              </a:rPr>
              <a:t>的缓存行，</a:t>
            </a:r>
            <a:r>
              <a:rPr lang="en-US" altLang="zh-CN">
                <a:sym typeface="+mn-ea"/>
              </a:rPr>
              <a:t>DRAM </a:t>
            </a:r>
            <a:r>
              <a:rPr lang="zh-CN" altLang="en-US">
                <a:sym typeface="+mn-ea"/>
              </a:rPr>
              <a:t>应该返回两个缓存行的数据。但右图显示，</a:t>
            </a:r>
            <a:r>
              <a:rPr lang="zh-CN" altLang="en-US">
                <a:sym typeface="+mn-ea"/>
              </a:rPr>
              <a:t>不管预取提示怎么变，延迟曲线几乎没什么变化，说明这个预取提示在 5080 上并没有生效。</a:t>
            </a:r>
            <a:endParaRPr lang="zh-CN" altLang="en-US"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第六项测试评估的是 </a:t>
            </a:r>
            <a:r>
              <a:rPr lang="en-US" altLang="zh-CN"/>
              <a:t>Persisting L2。</a:t>
            </a:r>
            <a:r>
              <a:rPr lang="zh-CN" altLang="en-US"/>
              <a:t>它是 </a:t>
            </a:r>
            <a:r>
              <a:rPr lang="en-US" altLang="zh-CN"/>
              <a:t>L2 </a:t>
            </a:r>
            <a:r>
              <a:rPr lang="zh-CN" altLang="en-US"/>
              <a:t>缓存中一块受保护的区域，放进去的数据不会被驱逐。</a:t>
            </a:r>
            <a:endParaRPr lang="zh-CN" altLang="en-US"/>
          </a:p>
          <a:p>
            <a:r>
              <a:rPr lang="zh-CN" altLang="en-US"/>
              <a:t>第一个实验：固定热集大小——确保数据能完全放进 </a:t>
            </a:r>
            <a:r>
              <a:rPr lang="en-US" altLang="zh-CN"/>
              <a:t>Persisting L2，</a:t>
            </a:r>
            <a:r>
              <a:rPr lang="zh-CN" altLang="en-US"/>
              <a:t>然后不断加大冷流强度去冲刷 </a:t>
            </a:r>
            <a:r>
              <a:rPr lang="en-US" altLang="zh-CN"/>
              <a:t>L2。</a:t>
            </a:r>
            <a:r>
              <a:rPr lang="zh-CN" altLang="en-US"/>
              <a:t>可以看到，不管冷流怎么冲，</a:t>
            </a:r>
            <a:r>
              <a:rPr lang="en-US" altLang="zh-CN"/>
              <a:t>Persisting L2 </a:t>
            </a:r>
            <a:r>
              <a:rPr lang="zh-CN" altLang="en-US"/>
              <a:t>里的热集数据延迟始终不变，保护效果很好；而没放进 </a:t>
            </a:r>
            <a:r>
              <a:rPr lang="en-US" altLang="zh-CN"/>
              <a:t>Persisting L2 </a:t>
            </a:r>
            <a:r>
              <a:rPr lang="zh-CN" altLang="en-US"/>
              <a:t>的数据则被冲掉了。</a:t>
            </a:r>
            <a:endParaRPr lang="zh-CN" altLang="en-US"/>
          </a:p>
          <a:p>
            <a:r>
              <a:rPr lang="zh-CN" altLang="en-US"/>
              <a:t>第二个实验：固定冷流强度，改变热集大小。官方手册允许最多把一半 </a:t>
            </a:r>
            <a:r>
              <a:rPr lang="en-US" altLang="zh-CN"/>
              <a:t>L2 </a:t>
            </a:r>
            <a:r>
              <a:rPr lang="zh-CN" altLang="en-US"/>
              <a:t>配成 </a:t>
            </a:r>
            <a:r>
              <a:rPr lang="en-US" altLang="zh-CN"/>
              <a:t>Persisting，</a:t>
            </a:r>
            <a:r>
              <a:rPr lang="zh-CN" altLang="en-US"/>
              <a:t>也就是 32 </a:t>
            </a:r>
            <a:r>
              <a:rPr lang="en-US" altLang="zh-CN"/>
              <a:t>MiB。</a:t>
            </a:r>
            <a:r>
              <a:rPr lang="zh-CN" altLang="en-US"/>
              <a:t>当热集超过 32 </a:t>
            </a:r>
            <a:r>
              <a:rPr lang="en-US" altLang="zh-CN"/>
              <a:t>MiB </a:t>
            </a:r>
            <a:r>
              <a:rPr lang="zh-CN" altLang="en-US"/>
              <a:t>之后，热集数据也开始被冲刷，跟官方说法一致。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第七项测试测量不同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SM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到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的访问延迟。</a:t>
            </a:r>
            <a:endParaRPr lang="zh-CN" altLang="en-US" dirty="0" err="1">
              <a:solidFill>
                <a:srgbClr val="222D3A"/>
              </a:solidFill>
              <a:latin typeface="微软雅黑" panose="020B0503020204020204" charset="-122"/>
              <a:sym typeface="+mn-ea"/>
            </a:endParaRPr>
          </a:p>
          <a:p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具体做法是：让每个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SM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依次串行访问同一组地址探针，构建一个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SM x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地址的延迟矩阵。把矩阵按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SM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序号排列后画出来，如左图所示。一共 84 个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SM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，取中点对折。对折后两边延迟曲线的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Pearson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相关系数高达 0.999，几乎完全线性相关，这说明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SM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与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的布局存在某种对称关系。</a:t>
            </a:r>
            <a:endParaRPr lang="zh-CN" altLang="en-US" dirty="0" err="1">
              <a:solidFill>
                <a:srgbClr val="222D3A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第八项测试提出了一个延迟分解模型，把 </a:t>
            </a:r>
            <a:r>
              <a:rPr lang="en-US" altLang="zh-CN">
                <a:sym typeface="+mn-ea"/>
              </a:rPr>
              <a:t>SM × </a:t>
            </a:r>
            <a:r>
              <a:rPr lang="zh-CN" altLang="en-US">
                <a:sym typeface="+mn-ea"/>
              </a:rPr>
              <a:t>地址的延迟矩阵拆成三项：</a:t>
            </a:r>
            <a:r>
              <a:rPr lang="en-US" altLang="zh-CN">
                <a:sym typeface="+mn-ea"/>
              </a:rPr>
              <a:t>u </a:t>
            </a:r>
            <a:r>
              <a:rPr lang="zh-CN" altLang="en-US">
                <a:sym typeface="+mn-ea"/>
              </a:rPr>
              <a:t>是平均延迟，</a:t>
            </a:r>
            <a:r>
              <a:rPr lang="en-US" altLang="zh-CN">
                <a:sym typeface="+mn-ea"/>
              </a:rPr>
              <a:t>a </a:t>
            </a:r>
            <a:r>
              <a:rPr lang="zh-CN" altLang="en-US">
                <a:sym typeface="+mn-ea"/>
              </a:rPr>
              <a:t>是 </a:t>
            </a:r>
            <a:r>
              <a:rPr lang="en-US" altLang="zh-CN">
                <a:sym typeface="+mn-ea"/>
              </a:rPr>
              <a:t>SM </a:t>
            </a:r>
            <a:r>
              <a:rPr lang="zh-CN" altLang="en-US">
                <a:sym typeface="+mn-ea"/>
              </a:rPr>
              <a:t>的主效应，</a:t>
            </a:r>
            <a:r>
              <a:rPr lang="en-US" altLang="zh-CN">
                <a:sym typeface="+mn-ea"/>
              </a:rPr>
              <a:t>b </a:t>
            </a:r>
            <a:r>
              <a:rPr lang="zh-CN" altLang="en-US">
                <a:sym typeface="+mn-ea"/>
              </a:rPr>
              <a:t>是地址探针的主效应。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如果实测延迟都符合这个模型，就说明 </a:t>
            </a:r>
            <a:r>
              <a:rPr lang="en-US" altLang="zh-CN">
                <a:sym typeface="+mn-ea"/>
              </a:rPr>
              <a:t>SM </a:t>
            </a:r>
            <a:r>
              <a:rPr lang="zh-CN" altLang="en-US">
                <a:sym typeface="+mn-ea"/>
              </a:rPr>
              <a:t>到 </a:t>
            </a:r>
            <a:r>
              <a:rPr lang="en-US" altLang="zh-CN">
                <a:sym typeface="+mn-ea"/>
              </a:rPr>
              <a:t>L2 </a:t>
            </a:r>
            <a:r>
              <a:rPr lang="zh-CN" altLang="en-US">
                <a:sym typeface="+mn-ea"/>
              </a:rPr>
              <a:t>的延迟主要是这两项主效应的线性叠加，没有其他干扰因素。5080 的实测结果如右图所示，完全拟合该模型，决定系数 </a:t>
            </a:r>
            <a:r>
              <a:rPr lang="en-US" altLang="zh-CN">
                <a:sym typeface="+mn-ea"/>
              </a:rPr>
              <a:t>R² </a:t>
            </a:r>
            <a:r>
              <a:rPr lang="zh-CN" altLang="en-US">
                <a:sym typeface="+mn-ea"/>
              </a:rPr>
              <a:t>达到 0.9973。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如果其他 </a:t>
            </a:r>
            <a:r>
              <a:rPr lang="en-US" altLang="zh-CN">
                <a:sym typeface="+mn-ea"/>
              </a:rPr>
              <a:t>GPU </a:t>
            </a:r>
            <a:r>
              <a:rPr lang="zh-CN" altLang="en-US">
                <a:sym typeface="+mn-ea"/>
              </a:rPr>
              <a:t>的延迟矩阵不满足这个模型，则说明其</a:t>
            </a:r>
            <a:r>
              <a:rPr lang="en-US" altLang="zh-CN">
                <a:sym typeface="+mn-ea"/>
              </a:rPr>
              <a:t> SM-&gt;L2 </a:t>
            </a:r>
            <a:r>
              <a:rPr lang="zh-CN" altLang="en-US">
                <a:sym typeface="+mn-ea"/>
              </a:rPr>
              <a:t>拓扑或映射方式与 5080 不同。</a:t>
            </a:r>
            <a:endParaRPr lang="zh-CN" altLang="en-US"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进一步地，对不同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SM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到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L2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的延迟做了聚类。如左图所示，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SM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到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TPC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的聚类效果非常好——延迟非常接近的两个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SM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基本都归到了同一个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TPC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，置信度也很高。</a:t>
            </a:r>
            <a:endParaRPr lang="en-US" altLang="zh-CN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但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TPC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到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GPC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的聚类结果在箱线图上还是有些差异，可以看到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GPC2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GPC3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的聚类中出现了红色离群点。不过离群点并不一定意味着分错了，可能只是该点与其他点的延迟不太一致。</a:t>
            </a:r>
            <a:endParaRPr lang="zh-CN" altLang="en-US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为了更直观地展示，画出了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SM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到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L2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的延迟拓扑图。绿色越深表示延迟越低，红色越深表示延迟越高。实测每个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SM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到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L2 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的平均访问延迟最低约 310 个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cycle，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最高 368 个 </a:t>
            </a:r>
            <a:r>
              <a:rPr lang="en-US" altLang="zh-CN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cycle。</a:t>
            </a:r>
            <a:r>
              <a:rPr lang="zh-CN" altLang="en-US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从延迟分布来看，这样的聚类划分是比较合理的。</a:t>
            </a:r>
            <a:endParaRPr lang="zh-CN" altLang="en-US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第九项测试将采集到的 </a:t>
            </a:r>
            <a:r>
              <a:rPr lang="en-US" altLang="zh-CN"/>
              <a:t>L2 </a:t>
            </a:r>
            <a:r>
              <a:rPr lang="zh-CN" altLang="en-US"/>
              <a:t>延迟划分为训练集和测试集，用随机森林训练，看能否根据 </a:t>
            </a:r>
            <a:r>
              <a:rPr lang="en-US" altLang="zh-CN"/>
              <a:t>SM </a:t>
            </a:r>
            <a:r>
              <a:rPr lang="zh-CN" altLang="en-US"/>
              <a:t>访问 </a:t>
            </a:r>
            <a:r>
              <a:rPr lang="en-US" altLang="zh-CN"/>
              <a:t>L2 </a:t>
            </a:r>
            <a:r>
              <a:rPr lang="zh-CN" altLang="en-US"/>
              <a:t>的延迟，反推出产生该延迟的 </a:t>
            </a:r>
            <a:r>
              <a:rPr lang="en-US" altLang="zh-CN"/>
              <a:t>SM，</a:t>
            </a:r>
            <a:r>
              <a:rPr lang="zh-CN" altLang="en-US"/>
              <a:t>或者至少判断它属于前文提到的两个半区中的哪一个。</a:t>
            </a:r>
            <a:endParaRPr lang="zh-CN" altLang="en-US"/>
          </a:p>
          <a:p>
            <a:r>
              <a:rPr lang="zh-CN" altLang="en-US"/>
              <a:t>结果显示：如果仅判断 </a:t>
            </a:r>
            <a:r>
              <a:rPr lang="en-US" altLang="zh-CN"/>
              <a:t>SM </a:t>
            </a:r>
            <a:r>
              <a:rPr lang="zh-CN" altLang="en-US"/>
              <a:t>属于哪个半区，准确率达到 100%；如果放宽到 </a:t>
            </a:r>
            <a:r>
              <a:rPr lang="en-US" altLang="zh-CN"/>
              <a:t>Top-5 </a:t>
            </a:r>
            <a:r>
              <a:rPr lang="zh-CN" altLang="en-US"/>
              <a:t>预测——即模型给出概率最高的 5 个 </a:t>
            </a:r>
            <a:r>
              <a:rPr lang="en-US" altLang="zh-CN"/>
              <a:t>SM </a:t>
            </a:r>
            <a:r>
              <a:rPr lang="zh-CN" altLang="en-US"/>
              <a:t>候选——准确率也能达到 100%。但如果要求精确识别到单个 </a:t>
            </a:r>
            <a:r>
              <a:rPr lang="en-US" altLang="zh-CN"/>
              <a:t>SM，</a:t>
            </a:r>
            <a:r>
              <a:rPr lang="zh-CN" altLang="en-US"/>
              <a:t>准确率约为 70%，不过仍显著高于随机猜测的 1/84。</a:t>
            </a:r>
            <a:endParaRPr lang="zh-CN" altLang="en-US"/>
          </a:p>
          <a:p>
            <a:r>
              <a:rPr lang="zh-CN" altLang="en-US"/>
              <a:t>这说明，通过 </a:t>
            </a:r>
            <a:r>
              <a:rPr lang="en-US" altLang="zh-CN"/>
              <a:t>L2 </a:t>
            </a:r>
            <a:r>
              <a:rPr lang="zh-CN" altLang="en-US"/>
              <a:t>延迟可以在一定程度上反推所属的 </a:t>
            </a:r>
            <a:r>
              <a:rPr lang="en-US" altLang="zh-CN"/>
              <a:t>SM。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l"/>
            <a:r>
              <a:rPr lang="zh-CN" altLang="en-US"/>
              <a:t>第十项测试识别负载从 </a:t>
            </a:r>
            <a:r>
              <a:rPr lang="en-US" altLang="zh-CN"/>
              <a:t>memory-bound </a:t>
            </a:r>
            <a:r>
              <a:rPr lang="zh-CN" altLang="en-US"/>
              <a:t>到 </a:t>
            </a:r>
            <a:r>
              <a:rPr lang="en-US" altLang="zh-CN"/>
              <a:t>compute-bound </a:t>
            </a:r>
            <a:r>
              <a:rPr lang="zh-CN" altLang="en-US"/>
              <a:t>的转换。我们固定每次访存为一次全局读和一次全局写，逐步增加 </a:t>
            </a:r>
            <a:r>
              <a:rPr lang="en-US" altLang="zh-CN"/>
              <a:t>FMA </a:t>
            </a:r>
            <a:r>
              <a:rPr lang="zh-CN" altLang="en-US"/>
              <a:t>操作的数量，从而改变算术强度。</a:t>
            </a:r>
            <a:endParaRPr lang="zh-CN" altLang="en-US"/>
          </a:p>
          <a:p>
            <a:pPr algn="l"/>
            <a:r>
              <a:rPr lang="zh-CN" altLang="en-US"/>
              <a:t>从图中可以大致看到</a:t>
            </a:r>
            <a:r>
              <a:rPr lang="en-US" altLang="zh-CN"/>
              <a:t> </a:t>
            </a:r>
            <a:r>
              <a:rPr lang="en-US" altLang="zh-CN">
                <a:sym typeface="+mn-ea"/>
              </a:rPr>
              <a:t>memory-bound </a:t>
            </a:r>
            <a:r>
              <a:rPr lang="zh-CN" altLang="en-US">
                <a:sym typeface="+mn-ea"/>
              </a:rPr>
              <a:t>和</a:t>
            </a:r>
            <a:r>
              <a:rPr lang="en-US" altLang="zh-CN">
                <a:sym typeface="+mn-ea"/>
              </a:rPr>
              <a:t> compute-bound </a:t>
            </a:r>
            <a:r>
              <a:rPr lang="zh-CN" altLang="en-US">
                <a:sym typeface="+mn-ea"/>
              </a:rPr>
              <a:t>的区间。</a:t>
            </a:r>
            <a:endParaRPr lang="zh-CN" altLang="en-US">
              <a:sym typeface="+mn-ea"/>
            </a:endParaRPr>
          </a:p>
          <a:p>
            <a:pPr algn="l"/>
            <a:r>
              <a:rPr lang="zh-CN" altLang="en-US"/>
              <a:t>测得 </a:t>
            </a:r>
            <a:r>
              <a:rPr lang="en-US" altLang="zh-CN"/>
              <a:t>DRAM </a:t>
            </a:r>
            <a:r>
              <a:rPr lang="zh-CN" altLang="en-US"/>
              <a:t>读写混合带宽接近前文提到的 795.78 </a:t>
            </a:r>
            <a:r>
              <a:rPr lang="en-US" altLang="zh-CN"/>
              <a:t>GB/s；</a:t>
            </a:r>
            <a:r>
              <a:rPr lang="zh-CN" altLang="en-US"/>
              <a:t>峰值 </a:t>
            </a:r>
            <a:r>
              <a:rPr lang="en-US" altLang="zh-CN"/>
              <a:t>FP32 </a:t>
            </a:r>
            <a:r>
              <a:rPr lang="zh-CN" altLang="en-US"/>
              <a:t>算力也接近官方标称的 56.3 </a:t>
            </a:r>
            <a:r>
              <a:rPr lang="en-US" altLang="zh-CN"/>
              <a:t>TFLOPS。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这是一组通用微基准在 5080 </a:t>
            </a:r>
            <a:r>
              <a:rPr lang="en-US" altLang="zh-CN"/>
              <a:t>GPU </a:t>
            </a:r>
            <a:r>
              <a:rPr lang="zh-CN" altLang="en-US"/>
              <a:t>上的逆向分析结果，大部分是关于内存子系统的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这是测试平台</a:t>
            </a:r>
            <a:r>
              <a:rPr lang="en-US" altLang="zh-CN"/>
              <a:t>5080GPU</a:t>
            </a:r>
            <a:r>
              <a:rPr lang="zh-CN" altLang="en-US"/>
              <a:t>的硬件规格，后面做微基准测试或者跟结果比对时会用到。</a:t>
            </a:r>
            <a:endParaRPr lang="zh-CN" altLang="en-US"/>
          </a:p>
          <a:p>
            <a:r>
              <a:rPr lang="zh-CN" altLang="en-US"/>
              <a:t>我这边截了几个关键参数：</a:t>
            </a:r>
            <a:r>
              <a:rPr lang="en-US" altLang="zh-CN"/>
              <a:t>GPU </a:t>
            </a:r>
            <a:r>
              <a:rPr lang="zh-CN" altLang="en-US"/>
              <a:t>的 </a:t>
            </a:r>
            <a:r>
              <a:rPr lang="en-US" altLang="zh-CN"/>
              <a:t>GPC、TPC、SM </a:t>
            </a:r>
            <a:r>
              <a:rPr lang="zh-CN" altLang="en-US"/>
              <a:t>数量，</a:t>
            </a:r>
            <a:r>
              <a:rPr lang="en-US" altLang="zh-CN"/>
              <a:t>DRAM </a:t>
            </a:r>
            <a:r>
              <a:rPr lang="zh-CN" altLang="en-US"/>
              <a:t>理论带宽，</a:t>
            </a:r>
            <a:r>
              <a:rPr lang="en-US" altLang="zh-CN"/>
              <a:t>L2 </a:t>
            </a:r>
            <a:r>
              <a:rPr lang="zh-CN" altLang="en-US"/>
              <a:t>和 </a:t>
            </a:r>
            <a:r>
              <a:rPr lang="en-US" altLang="zh-CN"/>
              <a:t>L1 </a:t>
            </a:r>
            <a:r>
              <a:rPr lang="zh-CN" altLang="en-US"/>
              <a:t>缓存大小，还有——如果不走 </a:t>
            </a:r>
            <a:r>
              <a:rPr lang="en-US" altLang="zh-CN"/>
              <a:t>Tensor Core——FP32 </a:t>
            </a:r>
            <a:r>
              <a:rPr lang="zh-CN" altLang="en-US"/>
              <a:t>的峰值计算强度。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整个实验流程我把它拆成五步：</a:t>
            </a:r>
            <a:r>
              <a:rPr lang="en-US" altLang="zh-CN"/>
              <a:t>1.</a:t>
            </a:r>
            <a:r>
              <a:rPr lang="zh-CN" altLang="en-US"/>
              <a:t>构建微基准，</a:t>
            </a:r>
            <a:r>
              <a:rPr lang="en-US" altLang="zh-CN"/>
              <a:t>2.</a:t>
            </a:r>
            <a:r>
              <a:rPr lang="zh-CN" altLang="en-US"/>
              <a:t>隔离目标层级，</a:t>
            </a:r>
            <a:r>
              <a:rPr lang="en-US" altLang="zh-CN"/>
              <a:t>3.</a:t>
            </a:r>
            <a:r>
              <a:rPr lang="zh-CN" altLang="en-US"/>
              <a:t>扫描关键变量，</a:t>
            </a:r>
            <a:r>
              <a:rPr lang="en-US" altLang="zh-CN"/>
              <a:t>4.</a:t>
            </a:r>
            <a:r>
              <a:rPr lang="zh-CN" altLang="en-US"/>
              <a:t>对照实验，</a:t>
            </a:r>
            <a:r>
              <a:rPr lang="en-US" altLang="zh-CN"/>
              <a:t>5.</a:t>
            </a:r>
            <a:r>
              <a:rPr lang="zh-CN" altLang="en-US"/>
              <a:t>分析结构规律。</a:t>
            </a:r>
            <a:endParaRPr lang="zh-CN" altLang="en-US"/>
          </a:p>
          <a:p>
            <a:r>
              <a:rPr lang="zh-CN" altLang="en-US"/>
              <a:t>这只是个粗线条的划分，具体方法在细节上各有不同——有的来自已有论文，有的是自己设计的。核心思路是：通过微基准逐项调整少量关键变量，从测试结果反推</a:t>
            </a:r>
            <a:r>
              <a:rPr lang="zh-CN" altLang="en-US"/>
              <a:t>硬件特征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第一项测试是测量不同内存层级的访问延迟，包括 </a:t>
            </a:r>
            <a:r>
              <a:rPr lang="en-US" altLang="zh-CN"/>
              <a:t>L1、L2 </a:t>
            </a:r>
            <a:r>
              <a:rPr lang="zh-CN" altLang="en-US"/>
              <a:t>和 </a:t>
            </a:r>
            <a:r>
              <a:rPr lang="en-US" altLang="zh-CN"/>
              <a:t>DRAM。</a:t>
            </a:r>
            <a:r>
              <a:rPr lang="zh-CN" altLang="en-US"/>
              <a:t>思路是构建一条具有严格依赖关系的指针链——下一次访存的地址取决于上一次读出的结果。这样硬件就没法并行发起多个访存请求来掩盖延迟了。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同时也固定了 </a:t>
            </a:r>
            <a:r>
              <a:rPr lang="en-US" altLang="zh-CN"/>
              <a:t>SM </a:t>
            </a:r>
            <a:r>
              <a:rPr lang="zh-CN" altLang="en-US"/>
              <a:t>和内存频率。</a:t>
            </a:r>
            <a:endParaRPr lang="zh-CN" altLang="en-US"/>
          </a:p>
          <a:p>
            <a:r>
              <a:rPr lang="zh-CN" altLang="en-US"/>
              <a:t>通过 </a:t>
            </a:r>
            <a:r>
              <a:rPr lang="en-US" altLang="zh-CN"/>
              <a:t>PTX </a:t>
            </a:r>
            <a:r>
              <a:rPr lang="zh-CN" altLang="en-US"/>
              <a:t>指令里的 .</a:t>
            </a:r>
            <a:r>
              <a:rPr lang="en-US" altLang="zh-CN"/>
              <a:t>ca </a:t>
            </a:r>
            <a:r>
              <a:rPr lang="zh-CN" altLang="en-US"/>
              <a:t>和 .</a:t>
            </a:r>
            <a:r>
              <a:rPr lang="en-US" altLang="zh-CN"/>
              <a:t>cg hint，</a:t>
            </a:r>
            <a:r>
              <a:rPr lang="zh-CN" altLang="en-US"/>
              <a:t>我们可以控制 </a:t>
            </a:r>
            <a:r>
              <a:rPr lang="en-US" altLang="zh-CN"/>
              <a:t>L1 </a:t>
            </a:r>
            <a:r>
              <a:rPr lang="zh-CN" altLang="en-US"/>
              <a:t>是否被旁路。</a:t>
            </a:r>
            <a:endParaRPr lang="zh-CN" altLang="en-US"/>
          </a:p>
          <a:p>
            <a:r>
              <a:rPr lang="zh-CN" altLang="en-US"/>
              <a:t>左边这张图是不旁路 </a:t>
            </a:r>
            <a:r>
              <a:rPr lang="en-US" altLang="zh-CN"/>
              <a:t>L1 </a:t>
            </a:r>
            <a:r>
              <a:rPr lang="zh-CN" altLang="en-US"/>
              <a:t>的情况，右边是旁路 </a:t>
            </a:r>
            <a:r>
              <a:rPr lang="en-US" altLang="zh-CN"/>
              <a:t>L1 </a:t>
            </a:r>
            <a:r>
              <a:rPr lang="zh-CN" altLang="en-US"/>
              <a:t>的情况。左图可以看到三个明显的平台段，分别对应 </a:t>
            </a:r>
            <a:r>
              <a:rPr lang="en-US" altLang="zh-CN"/>
              <a:t>L1、L2 </a:t>
            </a:r>
            <a:r>
              <a:rPr lang="zh-CN" altLang="en-US"/>
              <a:t>和 </a:t>
            </a:r>
            <a:r>
              <a:rPr lang="en-US" altLang="zh-CN"/>
              <a:t>DRAM </a:t>
            </a:r>
            <a:r>
              <a:rPr lang="zh-CN" altLang="en-US"/>
              <a:t>的延迟；右图因为绕过了 </a:t>
            </a:r>
            <a:r>
              <a:rPr lang="en-US" altLang="zh-CN"/>
              <a:t>L1，</a:t>
            </a:r>
            <a:r>
              <a:rPr lang="zh-CN" altLang="en-US"/>
              <a:t>所以只剩下两个平台段，对应 </a:t>
            </a:r>
            <a:r>
              <a:rPr lang="en-US" altLang="zh-CN"/>
              <a:t>L2 </a:t>
            </a:r>
            <a:r>
              <a:rPr lang="zh-CN" altLang="en-US"/>
              <a:t>和 </a:t>
            </a:r>
            <a:r>
              <a:rPr lang="en-US" altLang="zh-CN"/>
              <a:t>DRAM </a:t>
            </a:r>
            <a:r>
              <a:rPr lang="zh-CN" altLang="en-US"/>
              <a:t>的延迟</a:t>
            </a:r>
            <a:r>
              <a:rPr lang="en-US" altLang="zh-CN"/>
              <a:t>。</a:t>
            </a:r>
            <a:endParaRPr lang="en-US" altLang="zh-CN"/>
          </a:p>
          <a:p>
            <a:r>
              <a:rPr lang="zh-CN" altLang="en-US"/>
              <a:t>具体测出的延迟值已经标在图上了。另外，左右两图中 </a:t>
            </a:r>
            <a:r>
              <a:rPr lang="en-US" altLang="zh-CN"/>
              <a:t>L2 </a:t>
            </a:r>
            <a:r>
              <a:rPr lang="zh-CN" altLang="en-US"/>
              <a:t>和 </a:t>
            </a:r>
            <a:r>
              <a:rPr lang="en-US" altLang="zh-CN"/>
              <a:t>DRAM </a:t>
            </a:r>
            <a:r>
              <a:rPr lang="zh-CN" altLang="en-US"/>
              <a:t>的延迟结果是对得上的，这也验证了实验的一致性。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第二项测的是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DRAM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带宽。所以用了远大于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L2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的工作集，扫描了不同的线程和线程块配置，对比了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scalar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和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float4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两种模式——也就是每次内存搬运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1 个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FP32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和每次内存搬运 4 个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FP32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的情况。</a:t>
            </a:r>
            <a:endParaRPr lang="zh-CN" altLang="en-US" dirty="0" err="1">
              <a:solidFill>
                <a:srgbClr val="222D3A"/>
              </a:solidFill>
              <a:latin typeface="微软雅黑" panose="020B0503020204020204" charset="-122"/>
              <a:sym typeface="+mn-ea"/>
            </a:endParaRPr>
          </a:p>
          <a:p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我们准备了四种负载：只读、只写、读写混合，以及 5 读 1 写。</a:t>
            </a:r>
            <a:endParaRPr lang="zh-CN" altLang="en-US" dirty="0" err="1">
              <a:solidFill>
                <a:srgbClr val="222D3A"/>
              </a:solidFill>
              <a:latin typeface="微软雅黑" panose="020B0503020204020204" charset="-122"/>
              <a:sym typeface="+mn-ea"/>
            </a:endParaRPr>
          </a:p>
          <a:p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首先，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scalar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和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float4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的结果很接近，说明单次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内存操作一个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FP32 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就能把带宽跑满。实测峰值是 910.67 </a:t>
            </a:r>
            <a:r>
              <a:rPr lang="en-US" altLang="zh-CN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GB/s，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达到了理论上限的 94.9%。</a:t>
            </a:r>
            <a:endParaRPr lang="zh-CN" altLang="en-US" dirty="0" err="1">
              <a:solidFill>
                <a:srgbClr val="222D3A"/>
              </a:solidFill>
              <a:latin typeface="微软雅黑" panose="020B0503020204020204" charset="-122"/>
              <a:sym typeface="+mn-ea"/>
            </a:endParaRPr>
          </a:p>
          <a:p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其次，单独的读或写带宽明显高于混合操作。推测这可能是因为读写共享同一条数据通路，</a:t>
            </a:r>
            <a:r>
              <a:rPr lang="zh-CN" altLang="en-US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读写切换带来了额外的控制开销。</a:t>
            </a:r>
            <a:endParaRPr lang="zh-CN" altLang="en-US" dirty="0" err="1">
              <a:solidFill>
                <a:srgbClr val="222D3A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第三个测试是 </a:t>
            </a:r>
            <a:r>
              <a:rPr lang="en-US" altLang="zh-CN"/>
              <a:t>L1 </a:t>
            </a:r>
            <a:r>
              <a:rPr lang="zh-CN" altLang="en-US"/>
              <a:t>和 </a:t>
            </a:r>
            <a:r>
              <a:rPr lang="en-US" altLang="zh-CN"/>
              <a:t>L2 </a:t>
            </a:r>
            <a:r>
              <a:rPr lang="zh-CN" altLang="en-US"/>
              <a:t>的缓存带宽。思路和 </a:t>
            </a:r>
            <a:r>
              <a:rPr lang="en-US" altLang="zh-CN"/>
              <a:t>DRAM </a:t>
            </a:r>
            <a:r>
              <a:rPr lang="zh-CN" altLang="en-US"/>
              <a:t>带宽测试类似，但通过限制工作集大小，把访存压力分别压在 </a:t>
            </a:r>
            <a:r>
              <a:rPr lang="en-US" altLang="zh-CN"/>
              <a:t>L1 </a:t>
            </a:r>
            <a:r>
              <a:rPr lang="zh-CN" altLang="en-US"/>
              <a:t>和 </a:t>
            </a:r>
            <a:r>
              <a:rPr lang="en-US" altLang="zh-CN"/>
              <a:t>L2 </a:t>
            </a:r>
            <a:r>
              <a:rPr lang="zh-CN" altLang="en-US"/>
              <a:t>上。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l"/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这张图展示的是整颗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GPU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L1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总带宽。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scalar float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负载下测出来大概 6.6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TB/s，float4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负载下大概 16.4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TB/s。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理论上，如果没碰到物理上限，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float4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的带宽应该接近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scalar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 4 倍——毕竟每次搬的数据量差了 4 倍。但实际上没到 4 倍，所以推测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L1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的物理上限就在 16.4 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TB/s 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左右。</a:t>
            </a:r>
            <a:endParaRPr lang="zh-CN" altLang="en-US" dirty="0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  <a:p>
            <a:pPr algn="l"/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如果换算到每周期字节数的话，每个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SM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L1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带宽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上限就是</a:t>
            </a:r>
            <a:r>
              <a:rPr lang="en-US" altLang="zh-CN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66.77 byte/cycle</a:t>
            </a:r>
            <a:r>
              <a:rPr lang="zh-CN" altLang="en-US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。</a:t>
            </a:r>
            <a:endParaRPr lang="zh-CN" altLang="en-US" dirty="0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2A92-F717-4508-974F-7ABB76031519}" type="datetime1">
              <a:rPr lang="en-US" altLang="zh-CN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3DE9F-2EFE-4E2F-84A8-AEED1D7322F8}" type="datetime1">
              <a:rPr lang="en-US" altLang="zh-CN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5E073-8D80-4876-B539-B9CAAE646A16}" type="datetime1">
              <a:rPr lang="en-US" altLang="zh-CN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73FE1-0CAA-4C41-8CB5-86D88930471D}" type="datetime1">
              <a:rPr lang="en-US" altLang="zh-CN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13BDC-7F04-4857-A2CF-003AC9E9CDC8}" type="datetime1">
              <a:rPr lang="en-US" altLang="zh-CN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5BDE8-09BA-47BD-B5E9-8C907FA280DB}" type="datetime1">
              <a:rPr lang="en-US" altLang="zh-CN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CED1D-47BB-4CEC-A6B1-5084939EE015}" type="datetime1">
              <a:rPr lang="en-US" altLang="zh-CN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7499C-BEFD-433B-AE96-1E8102E96ECA}" type="datetime1">
              <a:rPr lang="en-US" altLang="zh-CN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5FDC-E27E-4557-9734-32B2D365686E}" type="datetime1">
              <a:rPr lang="en-US" altLang="zh-CN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BB36B-1DE0-4DD3-A4A1-CF71ACBE4EBB}" type="datetime1">
              <a:rPr lang="en-US" altLang="zh-CN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3C597-F21F-4A69-80C8-D27A60A197FD}" type="datetime1">
              <a:rPr lang="en-US" altLang="zh-CN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B3399-505C-4414-9FC2-2BC5DE1054D8}" type="datetime1">
              <a:rPr lang="en-US" altLang="zh-CN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0.png"/><Relationship Id="rId1" Type="http://schemas.openxmlformats.org/officeDocument/2006/relationships/tags" Target="../tags/tag4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image" Target="../media/image12.png"/><Relationship Id="rId13" Type="http://schemas.openxmlformats.org/officeDocument/2006/relationships/notesSlide" Target="../notesSlides/notesSlide12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60.xml"/><Relationship Id="rId10" Type="http://schemas.openxmlformats.org/officeDocument/2006/relationships/tags" Target="../tags/tag59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image" Target="../media/image14.png"/><Relationship Id="rId13" Type="http://schemas.openxmlformats.org/officeDocument/2006/relationships/notesSlide" Target="../notesSlides/notesSlide13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2" Type="http://schemas.openxmlformats.org/officeDocument/2006/relationships/notesSlide" Target="../notesSlides/notesSlide14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78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4" Type="http://schemas.openxmlformats.org/officeDocument/2006/relationships/notesSlide" Target="../notesSlides/notesSlide15.xml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18.png"/><Relationship Id="rId11" Type="http://schemas.openxmlformats.org/officeDocument/2006/relationships/image" Target="../media/image17.png"/><Relationship Id="rId10" Type="http://schemas.openxmlformats.org/officeDocument/2006/relationships/tags" Target="../tags/tag87.xml"/><Relationship Id="rId1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0.xml"/><Relationship Id="rId3" Type="http://schemas.openxmlformats.org/officeDocument/2006/relationships/image" Target="../media/image19.png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99.xml"/><Relationship Id="rId8" Type="http://schemas.openxmlformats.org/officeDocument/2006/relationships/tags" Target="../tags/tag98.xml"/><Relationship Id="rId7" Type="http://schemas.openxmlformats.org/officeDocument/2006/relationships/tags" Target="../tags/tag97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1" Type="http://schemas.openxmlformats.org/officeDocument/2006/relationships/tags" Target="../tags/tag9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2" Type="http://schemas.openxmlformats.org/officeDocument/2006/relationships/notesSlide" Target="../notesSlides/notesSlide18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08.xml"/><Relationship Id="rId1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notesSlide" Target="../notesSlides/notesSlide4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1" Type="http://schemas.openxmlformats.org/officeDocument/2006/relationships/tags" Target="../tags/tag2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1" Type="http://schemas.openxmlformats.org/officeDocument/2006/relationships/notesSlide" Target="../notesSlides/notesSlide8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34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4933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测试点三：L1/L2 缓存带宽｜L2 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13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1" name="Connector 10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/>
          <p:nvPr/>
        </p:nvPicPr>
        <p:blipFill>
          <a:blip r:embed="rId1"/>
          <a:srcRect r="53236"/>
          <a:stretch>
            <a:fillRect/>
          </a:stretch>
        </p:blipFill>
        <p:spPr>
          <a:xfrm>
            <a:off x="1143000" y="1395095"/>
            <a:ext cx="4535805" cy="347726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2"/>
          <a:srcRect r="31319"/>
          <a:stretch>
            <a:fillRect/>
          </a:stretch>
        </p:blipFill>
        <p:spPr>
          <a:xfrm>
            <a:off x="6347460" y="1395730"/>
            <a:ext cx="4716780" cy="3483610"/>
          </a:xfrm>
          <a:prstGeom prst="rect">
            <a:avLst/>
          </a:prstGeom>
        </p:spPr>
      </p:pic>
      <p:sp>
        <p:nvSpPr>
          <p:cNvPr id="23" name="TextBox 8"/>
          <p:cNvSpPr txBox="1"/>
          <p:nvPr/>
        </p:nvSpPr>
        <p:spPr>
          <a:xfrm>
            <a:off x="2726690" y="1111885"/>
            <a:ext cx="237553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en-US" b="1"/>
              <a:t>Scalar Float</a:t>
            </a:r>
            <a:endParaRPr lang="en-US" b="1"/>
          </a:p>
        </p:txBody>
      </p:sp>
      <p:sp>
        <p:nvSpPr>
          <p:cNvPr id="18" name="TextBox 8"/>
          <p:cNvSpPr txBox="1"/>
          <p:nvPr/>
        </p:nvSpPr>
        <p:spPr>
          <a:xfrm>
            <a:off x="7919720" y="1096010"/>
            <a:ext cx="237553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en-US" b="1"/>
              <a:t>Vector Float4</a:t>
            </a:r>
            <a:endParaRPr lang="en-US" b="1"/>
          </a:p>
        </p:txBody>
      </p:sp>
      <p:sp>
        <p:nvSpPr>
          <p:cNvPr id="19" name="Rounded Rectangle 7"/>
          <p:cNvSpPr/>
          <p:nvPr/>
        </p:nvSpPr>
        <p:spPr>
          <a:xfrm>
            <a:off x="868680" y="5029200"/>
            <a:ext cx="10424160" cy="100203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8"/>
          <p:cNvSpPr txBox="1"/>
          <p:nvPr/>
        </p:nvSpPr>
        <p:spPr>
          <a:xfrm>
            <a:off x="1143000" y="5360670"/>
            <a:ext cx="9875520" cy="6394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en-US" sz="1500" b="1" i="0">
                <a:solidFill>
                  <a:srgbClr val="143052"/>
                </a:solidFill>
                <a:latin typeface="微软雅黑" panose="020B0503020204020204" charset="-122"/>
              </a:rPr>
              <a:t>L2 </a:t>
            </a:r>
            <a:r>
              <a:rPr lang="zh-CN" altLang="en-US" sz="1500" b="1" i="0">
                <a:solidFill>
                  <a:srgbClr val="143052"/>
                </a:solidFill>
                <a:latin typeface="微软雅黑" panose="020B0503020204020204" charset="-122"/>
              </a:rPr>
              <a:t>在</a:t>
            </a:r>
            <a:r>
              <a:rPr lang="en-US" altLang="zh-CN" sz="1500" b="1" i="0">
                <a:solidFill>
                  <a:srgbClr val="143052"/>
                </a:solidFill>
                <a:latin typeface="微软雅黑" panose="020B0503020204020204" charset="-122"/>
              </a:rPr>
              <a:t> scalar float </a:t>
            </a:r>
            <a:r>
              <a:rPr lang="zh-CN" altLang="en-US" sz="1500" b="1" i="0">
                <a:solidFill>
                  <a:srgbClr val="143052"/>
                </a:solidFill>
                <a:latin typeface="微软雅黑" panose="020B0503020204020204" charset="-122"/>
              </a:rPr>
              <a:t>负载下实际聚合带宽为</a:t>
            </a:r>
            <a:r>
              <a:rPr lang="en-US" altLang="zh-CN" sz="1500" b="1" i="0">
                <a:solidFill>
                  <a:srgbClr val="143052"/>
                </a:solidFill>
                <a:latin typeface="微软雅黑" panose="020B0503020204020204" charset="-122"/>
              </a:rPr>
              <a:t> 3609.79 GB/s</a:t>
            </a:r>
            <a:r>
              <a:rPr lang="zh-CN" altLang="en-US" sz="1500" b="1" i="0">
                <a:solidFill>
                  <a:srgbClr val="143052"/>
                </a:solidFill>
                <a:latin typeface="微软雅黑" panose="020B0503020204020204" charset="-122"/>
              </a:rPr>
              <a:t>；</a:t>
            </a:r>
            <a:r>
              <a:rPr lang="en-US" altLang="zh-CN" sz="1500" b="1" i="0">
                <a:solidFill>
                  <a:srgbClr val="143052"/>
                </a:solidFill>
                <a:latin typeface="微软雅黑" panose="020B0503020204020204" charset="-122"/>
              </a:rPr>
              <a:t>vector float4 </a:t>
            </a:r>
            <a:r>
              <a:rPr lang="zh-CN" altLang="en-US" sz="1500" b="1" i="0">
                <a:solidFill>
                  <a:srgbClr val="143052"/>
                </a:solidFill>
                <a:latin typeface="微软雅黑" panose="020B0503020204020204" charset="-122"/>
              </a:rPr>
              <a:t>负载下实际聚合带宽为</a:t>
            </a:r>
            <a:r>
              <a:rPr lang="en-US" altLang="zh-CN" sz="1500" b="1" i="0">
                <a:solidFill>
                  <a:srgbClr val="143052"/>
                </a:solidFill>
                <a:latin typeface="微软雅黑" panose="020B0503020204020204" charset="-122"/>
              </a:rPr>
              <a:t> 4875.02 GB/s</a:t>
            </a:r>
            <a:r>
              <a:rPr lang="zh-CN" altLang="en-US" sz="1500" b="1" i="0">
                <a:solidFill>
                  <a:srgbClr val="143052"/>
                </a:solidFill>
                <a:latin typeface="微软雅黑" panose="020B0503020204020204" charset="-122"/>
              </a:rPr>
              <a:t>（推测</a:t>
            </a:r>
            <a:r>
              <a:rPr lang="zh-CN" altLang="en-US" sz="1500" b="1" i="0">
                <a:solidFill>
                  <a:srgbClr val="143052"/>
                </a:solidFill>
                <a:latin typeface="微软雅黑" panose="020B0503020204020204" charset="-122"/>
              </a:rPr>
              <a:t>为上限）</a:t>
            </a:r>
            <a:endParaRPr lang="zh-CN" altLang="en-US"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2576195" y="2744470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H="1">
            <a:off x="8043545" y="3133725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2500" b="1" i="0">
                <a:solidFill>
                  <a:srgbClr val="143052"/>
                </a:solidFill>
                <a:latin typeface="微软雅黑" panose="020B0503020204020204" charset="-122"/>
              </a:rPr>
              <a:t>测试点四：识别 L2 有效容量</a:t>
            </a:r>
            <a:endParaRPr sz="2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14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sp>
        <p:nvSpPr>
          <p:cNvPr id="6" name="Rounded Rectangle 5"/>
          <p:cNvSpPr/>
          <p:nvPr>
            <p:custDataLst>
              <p:tags r:id="rId1"/>
            </p:custDataLst>
          </p:nvPr>
        </p:nvSpPr>
        <p:spPr>
          <a:xfrm>
            <a:off x="68580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93268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>
            <p:custDataLst>
              <p:tags r:id="rId3"/>
            </p:custDataLst>
          </p:nvPr>
        </p:nvSpPr>
        <p:spPr>
          <a:xfrm>
            <a:off x="93268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i="0" dirty="0" err="1">
                <a:solidFill>
                  <a:srgbClr val="222D3A"/>
                </a:solidFill>
                <a:latin typeface="微软雅黑" panose="020B0503020204020204" charset="-122"/>
              </a:rPr>
              <a:t>识别</a:t>
            </a:r>
            <a:r>
              <a:rPr sz="1300" i="0" dirty="0">
                <a:solidFill>
                  <a:srgbClr val="222D3A"/>
                </a:solidFill>
                <a:latin typeface="微软雅黑" panose="020B0503020204020204" charset="-122"/>
              </a:rPr>
              <a:t> L2 </a:t>
            </a:r>
            <a:r>
              <a:rPr sz="1300" i="0" dirty="0" err="1">
                <a:solidFill>
                  <a:srgbClr val="222D3A"/>
                </a:solidFill>
                <a:latin typeface="微软雅黑" panose="020B0503020204020204" charset="-122"/>
              </a:rPr>
              <a:t>命中平台到</a:t>
            </a:r>
            <a:r>
              <a:rPr sz="1300" i="0" dirty="0">
                <a:solidFill>
                  <a:srgbClr val="222D3A"/>
                </a:solidFill>
                <a:latin typeface="微软雅黑" panose="020B0503020204020204" charset="-122"/>
              </a:rPr>
              <a:t> DRAM </a:t>
            </a:r>
            <a:r>
              <a:rPr sz="1300" i="0" dirty="0" err="1">
                <a:solidFill>
                  <a:srgbClr val="222D3A"/>
                </a:solidFill>
                <a:latin typeface="微软雅黑" panose="020B0503020204020204" charset="-122"/>
              </a:rPr>
              <a:t>平台的转折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>
            <p:custDataLst>
              <p:tags r:id="rId4"/>
            </p:custDataLst>
          </p:nvPr>
        </p:nvSpPr>
        <p:spPr>
          <a:xfrm>
            <a:off x="443484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468172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>
            <p:custDataLst>
              <p:tags r:id="rId6"/>
            </p:custDataLst>
          </p:nvPr>
        </p:nvSpPr>
        <p:spPr>
          <a:xfrm>
            <a:off x="4681728" y="1938528"/>
            <a:ext cx="2697480" cy="909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在单个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SM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上执行随机依赖地址链，并持续增大工作集；通过低延迟平台向高延迟平台的跃迁识别容量边界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。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12" name="Rounded Rectangle 11"/>
          <p:cNvSpPr/>
          <p:nvPr>
            <p:custDataLst>
              <p:tags r:id="rId7"/>
            </p:custDataLst>
          </p:nvPr>
        </p:nvSpPr>
        <p:spPr>
          <a:xfrm>
            <a:off x="8183879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843076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14" name="TextBox 13"/>
          <p:cNvSpPr txBox="1"/>
          <p:nvPr>
            <p:custDataLst>
              <p:tags r:id="rId9"/>
            </p:custDataLst>
          </p:nvPr>
        </p:nvSpPr>
        <p:spPr>
          <a:xfrm>
            <a:off x="843076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曲线在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64 MiB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附近由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L2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命中平台转入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DRAM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高延迟平台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58025" y="3897630"/>
            <a:ext cx="4920615" cy="9779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b="1" i="0">
                <a:solidFill>
                  <a:srgbClr val="143052"/>
                </a:solidFill>
                <a:latin typeface="微软雅黑" panose="020B0503020204020204" charset="-122"/>
              </a:rPr>
              <a:t>核心信号：
低延迟平台 → 过渡区 → 高延迟平台</a:t>
            </a:r>
            <a:endParaRPr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25055" y="4805680"/>
            <a:ext cx="3824605" cy="35496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600" b="1" i="0">
                <a:solidFill>
                  <a:srgbClr val="00928E"/>
                </a:solidFill>
                <a:latin typeface="微软雅黑" panose="020B0503020204020204" charset="-122"/>
              </a:rPr>
              <a:t>实验转折与官方 L2 容量</a:t>
            </a:r>
            <a:r>
              <a:rPr lang="en-US" sz="1600" b="1" i="0">
                <a:solidFill>
                  <a:srgbClr val="00928E"/>
                </a:solidFill>
                <a:latin typeface="微软雅黑" panose="020B0503020204020204" charset="-122"/>
              </a:rPr>
              <a:t> 64 MiB </a:t>
            </a:r>
            <a:r>
              <a:rPr sz="1600" b="1" i="0">
                <a:solidFill>
                  <a:srgbClr val="00928E"/>
                </a:solidFill>
                <a:latin typeface="微软雅黑" panose="020B0503020204020204" charset="-122"/>
              </a:rPr>
              <a:t>一致。</a:t>
            </a:r>
            <a:endParaRPr sz="16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cxnSp>
        <p:nvCxnSpPr>
          <p:cNvPr id="18" name="Connector 17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0352" y="6519672"/>
            <a:ext cx="6894703" cy="22415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750" b="0" i="0">
                <a:solidFill>
                  <a:srgbClr val="677584"/>
                </a:solidFill>
                <a:latin typeface="微软雅黑" panose="020B0503020204020204" charset="-122"/>
              </a:rPr>
              <a:t>官方容量：NVIDIA Whitepaper 第 51 页</a:t>
            </a:r>
            <a:endParaRPr sz="75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pic>
        <p:nvPicPr>
          <p:cNvPr id="21" name="图片 20" descr="l2_latency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99515" y="3155315"/>
            <a:ext cx="5511800" cy="3089910"/>
          </a:xfrm>
          <a:prstGeom prst="rect">
            <a:avLst/>
          </a:prstGeom>
        </p:spPr>
      </p:pic>
      <p:sp>
        <p:nvSpPr>
          <p:cNvPr id="15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3328670" y="5514975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2388870" y="5661025"/>
            <a:ext cx="0" cy="32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V="1">
            <a:off x="5087620" y="3429000"/>
            <a:ext cx="0" cy="32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3676015" y="5330825"/>
            <a:ext cx="1045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转折点</a:t>
            </a:r>
            <a:endParaRPr lang="zh-CN" altLang="en-US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615180" y="3743960"/>
            <a:ext cx="1045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DRAM 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171700" y="5981065"/>
            <a:ext cx="7404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L2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测试点五：L2 缓存行占用与预取提示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15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4" name="Connector 13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l2_latenc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6550" y="3459480"/>
            <a:ext cx="5887085" cy="2094865"/>
          </a:xfrm>
          <a:prstGeom prst="rect">
            <a:avLst/>
          </a:prstGeom>
        </p:spPr>
      </p:pic>
      <p:pic>
        <p:nvPicPr>
          <p:cNvPr id="10" name="图片 9" descr="l2_latency"/>
          <p:cNvPicPr>
            <a:picLocks noChangeAspect="1"/>
          </p:cNvPicPr>
          <p:nvPr/>
        </p:nvPicPr>
        <p:blipFill>
          <a:blip r:embed="rId2"/>
          <a:srcRect l="4485" t="72173" r="34849" b="6511"/>
          <a:stretch>
            <a:fillRect/>
          </a:stretch>
        </p:blipFill>
        <p:spPr>
          <a:xfrm>
            <a:off x="6276975" y="3523615"/>
            <a:ext cx="5271770" cy="2097405"/>
          </a:xfrm>
          <a:prstGeom prst="rect">
            <a:avLst/>
          </a:prstGeom>
        </p:spPr>
      </p:pic>
      <p:sp>
        <p:nvSpPr>
          <p:cNvPr id="11" name="TextBox 8"/>
          <p:cNvSpPr txBox="1"/>
          <p:nvPr/>
        </p:nvSpPr>
        <p:spPr>
          <a:xfrm>
            <a:off x="2611755" y="3204845"/>
            <a:ext cx="237553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b="1"/>
              <a:t>固定预取提示，改变步长</a:t>
            </a:r>
            <a:endParaRPr lang="zh-CN" altLang="en-US" b="1"/>
          </a:p>
        </p:txBody>
      </p:sp>
      <p:sp>
        <p:nvSpPr>
          <p:cNvPr id="12" name="TextBox 8"/>
          <p:cNvSpPr txBox="1"/>
          <p:nvPr/>
        </p:nvSpPr>
        <p:spPr>
          <a:xfrm>
            <a:off x="7980045" y="3204845"/>
            <a:ext cx="237553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b="1"/>
              <a:t>固定步长，改变预取提示</a:t>
            </a:r>
            <a:endParaRPr lang="zh-CN" altLang="en-US" b="1"/>
          </a:p>
        </p:txBody>
      </p:sp>
      <p:sp>
        <p:nvSpPr>
          <p:cNvPr id="13" name="Rounded Rectangle 5"/>
          <p:cNvSpPr/>
          <p:nvPr>
            <p:custDataLst>
              <p:tags r:id="rId3"/>
            </p:custDataLst>
          </p:nvPr>
        </p:nvSpPr>
        <p:spPr>
          <a:xfrm>
            <a:off x="68580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6"/>
          <p:cNvSpPr txBox="1"/>
          <p:nvPr>
            <p:custDataLst>
              <p:tags r:id="rId4"/>
            </p:custDataLst>
          </p:nvPr>
        </p:nvSpPr>
        <p:spPr>
          <a:xfrm>
            <a:off x="93268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7" name="TextBox 7"/>
          <p:cNvSpPr txBox="1"/>
          <p:nvPr>
            <p:custDataLst>
              <p:tags r:id="rId5"/>
            </p:custDataLst>
          </p:nvPr>
        </p:nvSpPr>
        <p:spPr>
          <a:xfrm>
            <a:off x="932688" y="1938528"/>
            <a:ext cx="2697480" cy="7092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判断容量由地址跨度、实际缓存行数还是预取提示决定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  <a:p>
            <a:pPr algn="l"/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8"/>
          <p:cNvSpPr/>
          <p:nvPr>
            <p:custDataLst>
              <p:tags r:id="rId6"/>
            </p:custDataLst>
          </p:nvPr>
        </p:nvSpPr>
        <p:spPr>
          <a:xfrm>
            <a:off x="443484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9"/>
          <p:cNvSpPr txBox="1"/>
          <p:nvPr>
            <p:custDataLst>
              <p:tags r:id="rId7"/>
            </p:custDataLst>
          </p:nvPr>
        </p:nvSpPr>
        <p:spPr>
          <a:xfrm>
            <a:off x="468172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30" name="TextBox 10"/>
          <p:cNvSpPr txBox="1"/>
          <p:nvPr>
            <p:custDataLst>
              <p:tags r:id="rId8"/>
            </p:custDataLst>
          </p:nvPr>
        </p:nvSpPr>
        <p:spPr>
          <a:xfrm>
            <a:off x="4681728" y="1938528"/>
            <a:ext cx="2697480" cy="7092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改变步长与工作集，使配置覆盖相同数量的唯一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128 B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缓存行；比较不同预取提示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1" name="Rounded Rectangle 11"/>
          <p:cNvSpPr/>
          <p:nvPr>
            <p:custDataLst>
              <p:tags r:id="rId9"/>
            </p:custDataLst>
          </p:nvPr>
        </p:nvSpPr>
        <p:spPr>
          <a:xfrm>
            <a:off x="8183879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12"/>
          <p:cNvSpPr txBox="1"/>
          <p:nvPr>
            <p:custDataLst>
              <p:tags r:id="rId10"/>
            </p:custDataLst>
          </p:nvPr>
        </p:nvSpPr>
        <p:spPr>
          <a:xfrm>
            <a:off x="843076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33" name="TextBox 13"/>
          <p:cNvSpPr txBox="1"/>
          <p:nvPr>
            <p:custDataLst>
              <p:tags r:id="rId11"/>
            </p:custDataLst>
          </p:nvPr>
        </p:nvSpPr>
        <p:spPr>
          <a:xfrm>
            <a:off x="843076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容量边界随实际缓存行数缩放；预取提示未造成明显偏移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45590" y="5511165"/>
            <a:ext cx="866140" cy="47371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左图（</a:t>
            </a:r>
            <a:r>
              <a:rPr lang="en-US" alt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sz="1400" i="0">
              <a:solidFill>
                <a:srgbClr val="1430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15"/>
          <p:cNvSpPr txBox="1"/>
          <p:nvPr/>
        </p:nvSpPr>
        <p:spPr>
          <a:xfrm>
            <a:off x="4434840" y="5511165"/>
            <a:ext cx="866140" cy="47371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左图（</a:t>
            </a:r>
            <a:r>
              <a:rPr lang="en-US" alt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sz="1400" i="0">
              <a:solidFill>
                <a:srgbClr val="1430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7515860" y="5511165"/>
            <a:ext cx="866140" cy="47371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右图（</a:t>
            </a:r>
            <a:r>
              <a:rPr lang="en-US" alt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sz="1400" i="0">
              <a:solidFill>
                <a:srgbClr val="1430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9933305" y="5511165"/>
            <a:ext cx="866140" cy="47371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右图（</a:t>
            </a:r>
            <a:r>
              <a:rPr lang="en-US" alt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1400" i="0">
                <a:solidFill>
                  <a:srgbClr val="14305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sz="1400" i="0">
              <a:solidFill>
                <a:srgbClr val="14305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测试点六：Persisting L2 保留能力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16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0" name="Connector 9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l2_retenti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815" y="3429635"/>
            <a:ext cx="5033645" cy="2821940"/>
          </a:xfrm>
          <a:prstGeom prst="rect">
            <a:avLst/>
          </a:prstGeom>
        </p:spPr>
      </p:pic>
      <p:pic>
        <p:nvPicPr>
          <p:cNvPr id="22" name="图片 21" descr="l2_reten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415" y="3427730"/>
            <a:ext cx="4105275" cy="2925445"/>
          </a:xfrm>
          <a:prstGeom prst="rect">
            <a:avLst/>
          </a:prstGeom>
        </p:spPr>
      </p:pic>
      <p:sp>
        <p:nvSpPr>
          <p:cNvPr id="23" name="Rounded Rectangle 5"/>
          <p:cNvSpPr/>
          <p:nvPr>
            <p:custDataLst>
              <p:tags r:id="rId3"/>
            </p:custDataLst>
          </p:nvPr>
        </p:nvSpPr>
        <p:spPr>
          <a:xfrm>
            <a:off x="68580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6"/>
          <p:cNvSpPr txBox="1"/>
          <p:nvPr>
            <p:custDataLst>
              <p:tags r:id="rId4"/>
            </p:custDataLst>
          </p:nvPr>
        </p:nvSpPr>
        <p:spPr>
          <a:xfrm>
            <a:off x="93268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7" name="TextBox 7"/>
          <p:cNvSpPr txBox="1"/>
          <p:nvPr>
            <p:custDataLst>
              <p:tags r:id="rId5"/>
            </p:custDataLst>
          </p:nvPr>
        </p:nvSpPr>
        <p:spPr>
          <a:xfrm>
            <a:off x="93268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验证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Persisting L2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能否保护热点数据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8"/>
          <p:cNvSpPr/>
          <p:nvPr>
            <p:custDataLst>
              <p:tags r:id="rId6"/>
            </p:custDataLst>
          </p:nvPr>
        </p:nvSpPr>
        <p:spPr>
          <a:xfrm>
            <a:off x="443484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9"/>
          <p:cNvSpPr txBox="1"/>
          <p:nvPr>
            <p:custDataLst>
              <p:tags r:id="rId7"/>
            </p:custDataLst>
          </p:nvPr>
        </p:nvSpPr>
        <p:spPr>
          <a:xfrm>
            <a:off x="468172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30" name="TextBox 10"/>
          <p:cNvSpPr txBox="1"/>
          <p:nvPr>
            <p:custDataLst>
              <p:tags r:id="rId8"/>
            </p:custDataLst>
          </p:nvPr>
        </p:nvSpPr>
        <p:spPr>
          <a:xfrm>
            <a:off x="4681728" y="1938528"/>
            <a:ext cx="2697480" cy="7092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将热集标记为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persisting，再用冷流冲刷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L2；分别扫描冷流强度和热集规模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1" name="Rounded Rectangle 11"/>
          <p:cNvSpPr/>
          <p:nvPr>
            <p:custDataLst>
              <p:tags r:id="rId9"/>
            </p:custDataLst>
          </p:nvPr>
        </p:nvSpPr>
        <p:spPr>
          <a:xfrm>
            <a:off x="8183879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12"/>
          <p:cNvSpPr txBox="1"/>
          <p:nvPr>
            <p:custDataLst>
              <p:tags r:id="rId10"/>
            </p:custDataLst>
          </p:nvPr>
        </p:nvSpPr>
        <p:spPr>
          <a:xfrm>
            <a:off x="843076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33" name="TextBox 13"/>
          <p:cNvSpPr txBox="1"/>
          <p:nvPr>
            <p:custDataLst>
              <p:tags r:id="rId11"/>
            </p:custDataLst>
          </p:nvPr>
        </p:nvSpPr>
        <p:spPr>
          <a:xfrm>
            <a:off x="843076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预留容量内热集保持低延迟；超过容量后保护效果消失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24" name="TextBox 8"/>
          <p:cNvSpPr txBox="1"/>
          <p:nvPr/>
        </p:nvSpPr>
        <p:spPr>
          <a:xfrm>
            <a:off x="2251075" y="3138170"/>
            <a:ext cx="285051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b="1"/>
              <a:t>固定热集大小，改变冷流强度</a:t>
            </a:r>
            <a:endParaRPr lang="zh-CN" altLang="en-US" b="1"/>
          </a:p>
        </p:txBody>
      </p:sp>
      <p:sp>
        <p:nvSpPr>
          <p:cNvPr id="25" name="TextBox 8"/>
          <p:cNvSpPr txBox="1"/>
          <p:nvPr/>
        </p:nvSpPr>
        <p:spPr>
          <a:xfrm>
            <a:off x="7419975" y="3132455"/>
            <a:ext cx="282130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b="1"/>
              <a:t>固定冷流强度，改变热集大小</a:t>
            </a:r>
            <a:endParaRPr lang="zh-CN" altLang="en-US" b="1"/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7995920" y="5820410"/>
            <a:ext cx="434975" cy="50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8368665" y="5443220"/>
            <a:ext cx="2104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最大可配置</a:t>
            </a:r>
            <a:r>
              <a:rPr lang="en-US" altLang="zh-CN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Persisting L2 </a:t>
            </a:r>
            <a:r>
              <a:rPr lang="zh-CN" altLang="en-US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为</a:t>
            </a:r>
            <a:r>
              <a:rPr lang="en-US" altLang="zh-CN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32 MiB</a:t>
            </a:r>
            <a:endParaRPr lang="en-US" altLang="zh-CN" sz="1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测试点七：SM–L2 非均匀访问延迟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17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0" name="Connector 9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topology_per_s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325" y="3353435"/>
            <a:ext cx="7294880" cy="2646680"/>
          </a:xfrm>
          <a:prstGeom prst="rect">
            <a:avLst/>
          </a:prstGeom>
        </p:spPr>
      </p:pic>
      <p:sp>
        <p:nvSpPr>
          <p:cNvPr id="23" name="Rounded Rectangle 5"/>
          <p:cNvSpPr/>
          <p:nvPr>
            <p:custDataLst>
              <p:tags r:id="rId2"/>
            </p:custDataLst>
          </p:nvPr>
        </p:nvSpPr>
        <p:spPr>
          <a:xfrm>
            <a:off x="68580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6"/>
          <p:cNvSpPr txBox="1"/>
          <p:nvPr>
            <p:custDataLst>
              <p:tags r:id="rId3"/>
            </p:custDataLst>
          </p:nvPr>
        </p:nvSpPr>
        <p:spPr>
          <a:xfrm>
            <a:off x="93268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7" name="TextBox 7"/>
          <p:cNvSpPr txBox="1"/>
          <p:nvPr>
            <p:custDataLst>
              <p:tags r:id="rId4"/>
            </p:custDataLst>
          </p:nvPr>
        </p:nvSpPr>
        <p:spPr>
          <a:xfrm>
            <a:off x="93268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判断不同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SM 到 L2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的访问延迟是否一致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28" name="Rounded Rectangle 8"/>
          <p:cNvSpPr/>
          <p:nvPr>
            <p:custDataLst>
              <p:tags r:id="rId5"/>
            </p:custDataLst>
          </p:nvPr>
        </p:nvSpPr>
        <p:spPr>
          <a:xfrm>
            <a:off x="443484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9"/>
          <p:cNvSpPr txBox="1"/>
          <p:nvPr>
            <p:custDataLst>
              <p:tags r:id="rId6"/>
            </p:custDataLst>
          </p:nvPr>
        </p:nvSpPr>
        <p:spPr>
          <a:xfrm>
            <a:off x="468172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30" name="TextBox 10"/>
          <p:cNvSpPr txBox="1"/>
          <p:nvPr>
            <p:custDataLst>
              <p:tags r:id="rId7"/>
            </p:custDataLst>
          </p:nvPr>
        </p:nvSpPr>
        <p:spPr>
          <a:xfrm>
            <a:off x="4681728" y="1938528"/>
            <a:ext cx="2697480" cy="7092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让各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SM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依次访问同一组地址探针；串行化访问并构建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SM ×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地址延迟矩阵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1" name="Rounded Rectangle 11"/>
          <p:cNvSpPr/>
          <p:nvPr>
            <p:custDataLst>
              <p:tags r:id="rId8"/>
            </p:custDataLst>
          </p:nvPr>
        </p:nvSpPr>
        <p:spPr>
          <a:xfrm>
            <a:off x="8183879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12"/>
          <p:cNvSpPr txBox="1"/>
          <p:nvPr>
            <p:custDataLst>
              <p:tags r:id="rId9"/>
            </p:custDataLst>
          </p:nvPr>
        </p:nvSpPr>
        <p:spPr>
          <a:xfrm>
            <a:off x="843076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33" name="TextBox 13"/>
          <p:cNvSpPr txBox="1"/>
          <p:nvPr>
            <p:custDataLst>
              <p:tags r:id="rId10"/>
            </p:custDataLst>
          </p:nvPr>
        </p:nvSpPr>
        <p:spPr>
          <a:xfrm>
            <a:off x="843076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存在稳定的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SM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相关差异，并呈现前后半区相似轮廓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8538845" y="3986530"/>
            <a:ext cx="2673985" cy="11506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前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42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个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SM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与后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42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个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SM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的延迟曲线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Pearson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相关系数达</a:t>
            </a:r>
            <a:r>
              <a:rPr lang="en-US" altLang="zh-CN" sz="1600" b="1" i="0">
                <a:solidFill>
                  <a:srgbClr val="00928E"/>
                </a:solidFill>
                <a:latin typeface="微软雅黑" panose="020B0503020204020204" charset="-122"/>
              </a:rPr>
              <a:t> </a:t>
            </a:r>
            <a:r>
              <a:rPr lang="zh-CN" altLang="en-US" sz="1600" b="1" i="0">
                <a:solidFill>
                  <a:srgbClr val="00928E"/>
                </a:solidFill>
                <a:latin typeface="微软雅黑" panose="020B0503020204020204" charset="-122"/>
              </a:rPr>
              <a:t>0.999，表明二者几乎完全线性相关。</a:t>
            </a:r>
            <a:endParaRPr lang="zh-CN" altLang="en-US" sz="16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sp>
        <p:nvSpPr>
          <p:cNvPr id="7" name="Rounded Rectangle 7"/>
          <p:cNvSpPr/>
          <p:nvPr/>
        </p:nvSpPr>
        <p:spPr>
          <a:xfrm>
            <a:off x="8372475" y="5137150"/>
            <a:ext cx="2985770" cy="78867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8"/>
          <p:cNvSpPr txBox="1"/>
          <p:nvPr/>
        </p:nvSpPr>
        <p:spPr>
          <a:xfrm>
            <a:off x="8395335" y="5153660"/>
            <a:ext cx="3048635" cy="76263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推测：</a:t>
            </a:r>
            <a:r>
              <a:rPr lang="zh-CN" altLang="en-US" sz="15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SM 与 L2 的布局存在某种对称关系</a:t>
            </a:r>
            <a:endParaRPr lang="zh-CN" altLang="en-US" sz="1500" b="1" i="0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测试点八：L2 地址映射与候选拓扑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18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9" name="Connector 18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图片 31" descr="topology_model"/>
          <p:cNvPicPr>
            <a:picLocks noChangeAspect="1"/>
          </p:cNvPicPr>
          <p:nvPr/>
        </p:nvPicPr>
        <p:blipFill>
          <a:blip r:embed="rId1"/>
          <a:srcRect r="48897"/>
          <a:stretch>
            <a:fillRect/>
          </a:stretch>
        </p:blipFill>
        <p:spPr>
          <a:xfrm>
            <a:off x="674370" y="3181350"/>
            <a:ext cx="4272915" cy="3033395"/>
          </a:xfrm>
          <a:prstGeom prst="rect">
            <a:avLst/>
          </a:prstGeom>
        </p:spPr>
      </p:pic>
      <p:sp>
        <p:nvSpPr>
          <p:cNvPr id="33" name="Rounded Rectangle 5"/>
          <p:cNvSpPr/>
          <p:nvPr>
            <p:custDataLst>
              <p:tags r:id="rId2"/>
            </p:custDataLst>
          </p:nvPr>
        </p:nvSpPr>
        <p:spPr>
          <a:xfrm>
            <a:off x="68580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6"/>
          <p:cNvSpPr txBox="1"/>
          <p:nvPr>
            <p:custDataLst>
              <p:tags r:id="rId3"/>
            </p:custDataLst>
          </p:nvPr>
        </p:nvSpPr>
        <p:spPr>
          <a:xfrm>
            <a:off x="93268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35" name="TextBox 7"/>
          <p:cNvSpPr txBox="1"/>
          <p:nvPr>
            <p:custDataLst>
              <p:tags r:id="rId4"/>
            </p:custDataLst>
          </p:nvPr>
        </p:nvSpPr>
        <p:spPr>
          <a:xfrm>
            <a:off x="93268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分离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SM、地址与候选拓扑对延迟的影响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6" name="Rounded Rectangle 8"/>
          <p:cNvSpPr/>
          <p:nvPr>
            <p:custDataLst>
              <p:tags r:id="rId5"/>
            </p:custDataLst>
          </p:nvPr>
        </p:nvSpPr>
        <p:spPr>
          <a:xfrm>
            <a:off x="443484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9"/>
          <p:cNvSpPr txBox="1"/>
          <p:nvPr>
            <p:custDataLst>
              <p:tags r:id="rId6"/>
            </p:custDataLst>
          </p:nvPr>
        </p:nvSpPr>
        <p:spPr>
          <a:xfrm>
            <a:off x="468172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38" name="TextBox 10"/>
          <p:cNvSpPr txBox="1"/>
          <p:nvPr>
            <p:custDataLst>
              <p:tags r:id="rId7"/>
            </p:custDataLst>
          </p:nvPr>
        </p:nvSpPr>
        <p:spPr>
          <a:xfrm>
            <a:off x="468172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进行加性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NUCA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分解、TPC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/GPC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相似性聚类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9" name="Rounded Rectangle 11"/>
          <p:cNvSpPr/>
          <p:nvPr>
            <p:custDataLst>
              <p:tags r:id="rId8"/>
            </p:custDataLst>
          </p:nvPr>
        </p:nvSpPr>
        <p:spPr>
          <a:xfrm>
            <a:off x="8183879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12"/>
          <p:cNvSpPr txBox="1"/>
          <p:nvPr>
            <p:custDataLst>
              <p:tags r:id="rId9"/>
            </p:custDataLst>
          </p:nvPr>
        </p:nvSpPr>
        <p:spPr>
          <a:xfrm>
            <a:off x="843076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41" name="TextBox 13"/>
          <p:cNvSpPr txBox="1"/>
          <p:nvPr>
            <p:custDataLst>
              <p:tags r:id="rId10"/>
            </p:custDataLst>
          </p:nvPr>
        </p:nvSpPr>
        <p:spPr>
          <a:xfrm>
            <a:off x="8430768" y="1938528"/>
            <a:ext cx="2697480" cy="3092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R²=0.9973；候选分组分离明显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7285" y="3986530"/>
            <a:ext cx="3738245" cy="461010"/>
          </a:xfrm>
          <a:prstGeom prst="rect">
            <a:avLst/>
          </a:prstGeom>
        </p:spPr>
      </p:pic>
      <p:sp>
        <p:nvSpPr>
          <p:cNvPr id="44" name="TextBox 8"/>
          <p:cNvSpPr txBox="1"/>
          <p:nvPr/>
        </p:nvSpPr>
        <p:spPr>
          <a:xfrm>
            <a:off x="5300345" y="3538855"/>
            <a:ext cx="284416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b="1"/>
              <a:t>定义加性非均匀缓存访问模型</a:t>
            </a:r>
            <a:endParaRPr lang="zh-CN" altLang="en-US" b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16"/>
              <p:cNvSpPr txBox="1"/>
              <p:nvPr/>
            </p:nvSpPr>
            <p:spPr>
              <a:xfrm>
                <a:off x="5227320" y="4634865"/>
                <a:ext cx="2990215" cy="1272540"/>
              </a:xfrm>
              <a:prstGeom prst="rect">
                <a:avLst/>
              </a:prstGeom>
              <a:noFill/>
            </p:spPr>
            <p:txBody>
              <a:bodyPr wrap="square" lIns="54864" tIns="54864" rIns="54864" bIns="54864" anchor="t">
                <a:noAutofit/>
              </a:bodyPr>
              <a:lstStyle/>
              <a:p>
                <a:pPr algn="l"/>
                <a:r>
                  <a:rPr lang="zh-CN" altLang="en-US" sz="1600" b="1" i="0">
                    <a:solidFill>
                      <a:srgbClr val="00928E"/>
                    </a:solidFill>
                    <a:latin typeface="微软雅黑" panose="020B0503020204020204" charset="-122"/>
                  </a:rPr>
                  <a:t>模型的决定系数</a:t>
                </a:r>
                <a:r>
                  <a:rPr lang="en-US" altLang="zh-CN" sz="1600" b="1" i="0">
                    <a:solidFill>
                      <a:srgbClr val="00928E"/>
                    </a:solidFill>
                    <a:latin typeface="微软雅黑" panose="020B0503020204020204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600" b="1" i="1">
                            <a:solidFill>
                              <a:srgbClr val="00928E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1" i="1">
                            <a:solidFill>
                              <a:srgbClr val="00928E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sz="1600" b="1" i="1">
                            <a:solidFill>
                              <a:srgbClr val="00928E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600" b="1" i="1">
                        <a:solidFill>
                          <a:srgbClr val="00928E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 b="1" i="1">
                        <a:solidFill>
                          <a:srgbClr val="00928E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𝟎</m:t>
                    </m:r>
                    <m:r>
                      <a:rPr lang="en-US" altLang="zh-CN" sz="1600" b="1" i="1">
                        <a:solidFill>
                          <a:srgbClr val="00928E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altLang="zh-CN" sz="1600" b="1" i="1">
                        <a:solidFill>
                          <a:srgbClr val="00928E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𝟗𝟗𝟕𝟑</m:t>
                    </m:r>
                  </m:oMath>
                </a14:m>
                <a:r>
                  <a:rPr lang="en-US" altLang="zh-CN" sz="1600" b="1" i="1">
                    <a:solidFill>
                      <a:srgbClr val="00928E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 </a:t>
                </a:r>
                <a:r>
                  <a:rPr lang="zh-CN" altLang="en-US" sz="1600" b="1">
                    <a:solidFill>
                      <a:srgbClr val="00928E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说明当前延迟矩阵可以由 </a:t>
                </a:r>
                <a:r>
                  <a:rPr lang="en-US" altLang="zh-CN" sz="1600" b="1">
                    <a:solidFill>
                      <a:srgbClr val="00928E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SM </a:t>
                </a:r>
                <a:r>
                  <a:rPr lang="zh-CN" altLang="en-US" sz="1600" b="1">
                    <a:solidFill>
                      <a:srgbClr val="00928E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主效应和地址探针主效应的线性叠加解释。</a:t>
                </a:r>
                <a:endParaRPr lang="zh-CN" altLang="en-US" sz="1600" b="1">
                  <a:solidFill>
                    <a:srgbClr val="00928E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algn="l"/>
                <a:endParaRPr lang="zh-CN" altLang="en-US" sz="1600">
                  <a:solidFill>
                    <a:srgbClr val="00928E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5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20" y="4634865"/>
                <a:ext cx="2990215" cy="1272540"/>
              </a:xfrm>
              <a:prstGeom prst="rect">
                <a:avLst/>
              </a:prstGeom>
              <a:blipFill rotWithShape="1">
                <a:blip r:embed="rId12"/>
                <a:stretch>
                  <a:fillRect b="-8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sp>
        <p:nvSpPr>
          <p:cNvPr id="7" name="Rounded Rectangle 7"/>
          <p:cNvSpPr/>
          <p:nvPr/>
        </p:nvSpPr>
        <p:spPr>
          <a:xfrm>
            <a:off x="8687435" y="3538855"/>
            <a:ext cx="2616835" cy="227711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600"/>
          </a:p>
        </p:txBody>
      </p:sp>
      <p:sp>
        <p:nvSpPr>
          <p:cNvPr id="8" name="TextBox 8"/>
          <p:cNvSpPr txBox="1"/>
          <p:nvPr/>
        </p:nvSpPr>
        <p:spPr>
          <a:xfrm>
            <a:off x="8860155" y="3857625"/>
            <a:ext cx="2243455" cy="143573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altLang="en-US" sz="1600" b="1" i="0" dirty="0">
                <a:solidFill>
                  <a:srgbClr val="143052"/>
                </a:solidFill>
                <a:latin typeface="微软雅黑" panose="020B0503020204020204" charset="-122"/>
              </a:rPr>
              <a:t>推测：如果不满足加性</a:t>
            </a:r>
            <a:r>
              <a:rPr lang="en-US" altLang="zh-CN" sz="1600" b="1" i="0" dirty="0">
                <a:solidFill>
                  <a:srgbClr val="143052"/>
                </a:solidFill>
                <a:latin typeface="微软雅黑" panose="020B0503020204020204" charset="-122"/>
              </a:rPr>
              <a:t> NUCA </a:t>
            </a:r>
            <a:r>
              <a:rPr lang="zh-CN" altLang="en-US" sz="1600" b="1" i="0" dirty="0">
                <a:solidFill>
                  <a:srgbClr val="143052"/>
                </a:solidFill>
                <a:latin typeface="微软雅黑" panose="020B0503020204020204" charset="-122"/>
              </a:rPr>
              <a:t>模型，则拓扑或者是映射相对</a:t>
            </a:r>
            <a:r>
              <a:rPr lang="en-US" altLang="zh-CN" sz="1600" b="1" i="0" dirty="0">
                <a:solidFill>
                  <a:srgbClr val="143052"/>
                </a:solidFill>
                <a:latin typeface="微软雅黑" panose="020B0503020204020204" charset="-122"/>
              </a:rPr>
              <a:t> 5080 GPU </a:t>
            </a:r>
            <a:r>
              <a:rPr lang="zh-CN" altLang="en-US" sz="1600" b="1" i="0" dirty="0">
                <a:solidFill>
                  <a:srgbClr val="143052"/>
                </a:solidFill>
                <a:latin typeface="微软雅黑" panose="020B0503020204020204" charset="-122"/>
              </a:rPr>
              <a:t>有</a:t>
            </a:r>
            <a:r>
              <a:rPr lang="zh-CN" altLang="en-US" sz="1600" b="1" i="0" dirty="0">
                <a:solidFill>
                  <a:srgbClr val="143052"/>
                </a:solidFill>
                <a:latin typeface="微软雅黑" panose="020B0503020204020204" charset="-122"/>
              </a:rPr>
              <a:t>变化。</a:t>
            </a:r>
            <a:endParaRPr lang="zh-CN" altLang="en-US" sz="1600" b="1" i="0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11"/>
          <p:cNvSpPr/>
          <p:nvPr>
            <p:custDataLst>
              <p:tags r:id="rId1"/>
            </p:custDataLst>
          </p:nvPr>
        </p:nvSpPr>
        <p:spPr>
          <a:xfrm>
            <a:off x="6786245" y="5241925"/>
            <a:ext cx="3794760" cy="9728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>
              <a:sym typeface="+mn-ea"/>
            </a:endParaRPr>
          </a:p>
        </p:txBody>
      </p:sp>
      <p:sp>
        <p:nvSpPr>
          <p:cNvPr id="35" name="Rounded Rectangle 11"/>
          <p:cNvSpPr/>
          <p:nvPr>
            <p:custDataLst>
              <p:tags r:id="rId2"/>
            </p:custDataLst>
          </p:nvPr>
        </p:nvSpPr>
        <p:spPr>
          <a:xfrm>
            <a:off x="1210945" y="5252085"/>
            <a:ext cx="3794760" cy="9728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测试点八：L2 地址映射与候选拓扑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18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9" name="Connector 18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图片 30" descr="topology_gpc_tpc_combined"/>
          <p:cNvPicPr>
            <a:picLocks noChangeAspect="1"/>
          </p:cNvPicPr>
          <p:nvPr/>
        </p:nvPicPr>
        <p:blipFill>
          <a:blip r:embed="rId3"/>
          <a:srcRect l="7983" t="9815" r="8174" b="50271"/>
          <a:stretch>
            <a:fillRect/>
          </a:stretch>
        </p:blipFill>
        <p:spPr>
          <a:xfrm>
            <a:off x="387350" y="1416685"/>
            <a:ext cx="5263515" cy="3445510"/>
          </a:xfrm>
          <a:prstGeom prst="rect">
            <a:avLst/>
          </a:prstGeom>
        </p:spPr>
      </p:pic>
      <p:pic>
        <p:nvPicPr>
          <p:cNvPr id="32" name="图片 31" descr="topology_gpc_tpc_combined"/>
          <p:cNvPicPr>
            <a:picLocks noChangeAspect="1"/>
          </p:cNvPicPr>
          <p:nvPr/>
        </p:nvPicPr>
        <p:blipFill>
          <a:blip r:embed="rId3"/>
          <a:srcRect l="7983" t="50620" r="10805" b="7991"/>
          <a:stretch>
            <a:fillRect/>
          </a:stretch>
        </p:blipFill>
        <p:spPr>
          <a:xfrm>
            <a:off x="5765165" y="1101725"/>
            <a:ext cx="5855335" cy="4104005"/>
          </a:xfrm>
          <a:prstGeom prst="rect">
            <a:avLst/>
          </a:prstGeom>
        </p:spPr>
      </p:pic>
      <p:sp>
        <p:nvSpPr>
          <p:cNvPr id="37" name="TextBox 26"/>
          <p:cNvSpPr txBox="1"/>
          <p:nvPr>
            <p:custDataLst>
              <p:tags r:id="rId4"/>
            </p:custDataLst>
          </p:nvPr>
        </p:nvSpPr>
        <p:spPr>
          <a:xfrm>
            <a:off x="1640840" y="5522595"/>
            <a:ext cx="3126740" cy="702310"/>
          </a:xfrm>
          <a:prstGeom prst="rect">
            <a:avLst/>
          </a:prstGeom>
          <a:noFill/>
        </p:spPr>
        <p:txBody>
          <a:bodyPr wrap="square" lIns="54864" tIns="36576" rIns="54864" bIns="36576" anchor="ctr">
            <a:noAutofit/>
          </a:bodyPr>
          <a:lstStyle/>
          <a:p>
            <a:pPr algn="l"/>
            <a:r>
              <a:rPr lang="zh-CN" altLang="en-US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 </a:t>
            </a:r>
            <a:r>
              <a:rPr lang="en-US" altLang="zh-CN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SM </a:t>
            </a:r>
            <a:r>
              <a:rPr lang="zh-CN" altLang="en-US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 </a:t>
            </a:r>
            <a:r>
              <a:rPr lang="en-US" altLang="zh-CN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L2 </a:t>
            </a:r>
            <a:r>
              <a:rPr lang="zh-CN" altLang="en-US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的平均访问延迟最低 309.9 </a:t>
            </a:r>
            <a:r>
              <a:rPr lang="en-US" altLang="zh-CN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cycles；</a:t>
            </a:r>
            <a:r>
              <a:rPr lang="zh-CN" altLang="en-US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最高 368 </a:t>
            </a:r>
            <a:r>
              <a:rPr lang="en-US" altLang="zh-CN" sz="1400" b="1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cycles</a:t>
            </a:r>
            <a:endParaRPr lang="en-US" altLang="zh-CN" sz="1400" b="1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endParaRPr lang="en-US" altLang="zh-CN" sz="1400" b="1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TextBox 8"/>
          <p:cNvSpPr txBox="1"/>
          <p:nvPr/>
        </p:nvSpPr>
        <p:spPr>
          <a:xfrm>
            <a:off x="7376160" y="5487670"/>
            <a:ext cx="2880995" cy="542290"/>
          </a:xfrm>
          <a:prstGeom prst="rect">
            <a:avLst/>
          </a:prstGeom>
          <a:noFill/>
        </p:spPr>
        <p:txBody>
          <a:bodyPr wrap="square" lIns="45720" tIns="27432" rIns="36576">
            <a:no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sz="1400" b="1">
                <a:ea typeface="微软雅黑" panose="020B0503020204020204" charset="-122"/>
                <a:cs typeface="微软雅黑" panose="020B0503020204020204" charset="-122"/>
                <a:sym typeface="+mn-ea"/>
              </a:rPr>
              <a:t>延迟矩阵能够高置信度进行聚类，形成 SM-&gt;L2 延迟拓扑图。</a:t>
            </a:r>
            <a:endParaRPr lang="zh-CN" altLang="en-US" sz="1400" b="1"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10643870" y="3728085"/>
            <a:ext cx="4349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>
            <a:off x="6180455" y="3226435"/>
            <a:ext cx="196215" cy="2400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H="1">
            <a:off x="2173605" y="1416050"/>
            <a:ext cx="602615" cy="1447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640840" y="1109345"/>
            <a:ext cx="259461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SM-&gt;TPC </a:t>
            </a:r>
            <a:r>
              <a:rPr lang="zh-CN" altLang="en-US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聚类可信度</a:t>
            </a:r>
            <a:r>
              <a:rPr lang="zh-CN" altLang="en-US" sz="1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非常高</a:t>
            </a:r>
            <a:endParaRPr lang="zh-CN" altLang="en-US" sz="1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测试点九：基于 L2 延迟指纹的 SM 识别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19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4" name="Connector 13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611112" y="1335024"/>
            <a:ext cx="4425696" cy="22860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200" b="1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2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11112" y="2459736"/>
            <a:ext cx="4425696" cy="22860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200" b="1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200" b="1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897620" y="4236085"/>
            <a:ext cx="2257425" cy="727075"/>
          </a:xfrm>
          <a:prstGeom prst="rect">
            <a:avLst/>
          </a:prstGeom>
          <a:noFill/>
        </p:spPr>
        <p:txBody>
          <a:bodyPr wrap="square" lIns="54864" tIns="36576" rIns="54864" bIns="36576" anchor="t">
            <a:noAutofit/>
          </a:bodyPr>
          <a:lstStyle/>
          <a:p>
            <a:pPr algn="l"/>
            <a:r>
              <a:rPr lang="zh-CN" altLang="en-US" sz="1600" b="1">
                <a:solidFill>
                  <a:srgbClr val="00928E"/>
                </a:solidFill>
                <a:latin typeface="微软雅黑" panose="020B0503020204020204" charset="-122"/>
              </a:rPr>
              <a:t>延迟指纹可用于精确识别 SM 候选范围与半区</a:t>
            </a:r>
            <a:endParaRPr sz="11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33" name="Rounded Rectangle 5"/>
          <p:cNvSpPr/>
          <p:nvPr>
            <p:custDataLst>
              <p:tags r:id="rId1"/>
            </p:custDataLst>
          </p:nvPr>
        </p:nvSpPr>
        <p:spPr>
          <a:xfrm>
            <a:off x="68580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6"/>
          <p:cNvSpPr txBox="1"/>
          <p:nvPr>
            <p:custDataLst>
              <p:tags r:id="rId2"/>
            </p:custDataLst>
          </p:nvPr>
        </p:nvSpPr>
        <p:spPr>
          <a:xfrm>
            <a:off x="93268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35" name="TextBox 7"/>
          <p:cNvSpPr txBox="1"/>
          <p:nvPr>
            <p:custDataLst>
              <p:tags r:id="rId3"/>
            </p:custDataLst>
          </p:nvPr>
        </p:nvSpPr>
        <p:spPr>
          <a:xfrm>
            <a:off x="93268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验证不同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SM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是否具有可区分的延迟指纹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6" name="Rounded Rectangle 8"/>
          <p:cNvSpPr/>
          <p:nvPr>
            <p:custDataLst>
              <p:tags r:id="rId4"/>
            </p:custDataLst>
          </p:nvPr>
        </p:nvSpPr>
        <p:spPr>
          <a:xfrm>
            <a:off x="443484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9"/>
          <p:cNvSpPr txBox="1"/>
          <p:nvPr>
            <p:custDataLst>
              <p:tags r:id="rId5"/>
            </p:custDataLst>
          </p:nvPr>
        </p:nvSpPr>
        <p:spPr>
          <a:xfrm>
            <a:off x="468172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38" name="TextBox 10"/>
          <p:cNvSpPr txBox="1"/>
          <p:nvPr>
            <p:custDataLst>
              <p:tags r:id="rId6"/>
            </p:custDataLst>
          </p:nvPr>
        </p:nvSpPr>
        <p:spPr>
          <a:xfrm>
            <a:off x="4681728" y="1938528"/>
            <a:ext cx="2697480" cy="911019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lang="zh-CN" altLang="en-US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为每个 </a:t>
            </a:r>
            <a:r>
              <a:rPr lang="en-US" altLang="zh-CN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SM </a:t>
            </a:r>
            <a:r>
              <a:rPr lang="zh-CN" altLang="en-US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采集多个固定地址探针的延迟向量，并按独立 </a:t>
            </a:r>
            <a:r>
              <a:rPr lang="en-US" altLang="zh-CN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shot </a:t>
            </a:r>
            <a:r>
              <a:rPr lang="zh-CN" altLang="en-US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划分训练集和测试集，使用随机森林方法训练和测试</a:t>
            </a:r>
            <a:endParaRPr sz="1300" dirty="0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Rounded Rectangle 11"/>
          <p:cNvSpPr/>
          <p:nvPr>
            <p:custDataLst>
              <p:tags r:id="rId7"/>
            </p:custDataLst>
          </p:nvPr>
        </p:nvSpPr>
        <p:spPr>
          <a:xfrm>
            <a:off x="8183879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12"/>
          <p:cNvSpPr txBox="1"/>
          <p:nvPr>
            <p:custDataLst>
              <p:tags r:id="rId8"/>
            </p:custDataLst>
          </p:nvPr>
        </p:nvSpPr>
        <p:spPr>
          <a:xfrm>
            <a:off x="843076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41" name="TextBox 13"/>
          <p:cNvSpPr txBox="1"/>
          <p:nvPr>
            <p:custDataLst>
              <p:tags r:id="rId9"/>
            </p:custDataLst>
          </p:nvPr>
        </p:nvSpPr>
        <p:spPr>
          <a:xfrm>
            <a:off x="8430768" y="1938528"/>
            <a:ext cx="2697480" cy="7092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精确识别率约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70%；Top-5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与半区识别率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100%，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显著高于约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1.2%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的随机基线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pic>
        <p:nvPicPr>
          <p:cNvPr id="9" name="图片 8" descr="oracle_accuracy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075" y="3218180"/>
            <a:ext cx="8050530" cy="2920365"/>
          </a:xfrm>
          <a:prstGeom prst="rect">
            <a:avLst/>
          </a:prstGeom>
        </p:spPr>
      </p:pic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测试点十：访存与计算吞吐饱和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80780" y="3629533"/>
            <a:ext cx="2744469" cy="2038604"/>
          </a:xfrm>
          <a:prstGeom prst="rect">
            <a:avLst/>
          </a:prstGeom>
          <a:noFill/>
        </p:spPr>
        <p:txBody>
          <a:bodyPr wrap="square" lIns="54864" tIns="36576" rIns="54864" bIns="36576" anchor="t">
            <a:noAutofit/>
          </a:bodyPr>
          <a:lstStyle/>
          <a:p>
            <a:pPr algn="l"/>
            <a:r>
              <a:rPr sz="1300" b="1" dirty="0" err="1">
                <a:solidFill>
                  <a:srgbClr val="00928E"/>
                </a:solidFill>
                <a:latin typeface="微软雅黑" panose="020B0503020204020204" charset="-122"/>
              </a:rPr>
              <a:t>该微基准清晰标定了从访存受限到计算受限的过渡区间</a:t>
            </a:r>
            <a:r>
              <a:rPr sz="1300" b="1" dirty="0">
                <a:solidFill>
                  <a:srgbClr val="00928E"/>
                </a:solidFill>
                <a:latin typeface="微软雅黑" panose="020B0503020204020204" charset="-122"/>
              </a:rPr>
              <a:t>。</a:t>
            </a:r>
            <a:endParaRPr lang="en-US" sz="1300" b="1" dirty="0">
              <a:solidFill>
                <a:srgbClr val="00928E"/>
              </a:solidFill>
              <a:latin typeface="微软雅黑" panose="020B0503020204020204" charset="-122"/>
            </a:endParaRPr>
          </a:p>
          <a:p>
            <a:pPr algn="l"/>
            <a:endParaRPr lang="en-US" sz="1300" b="1" dirty="0">
              <a:solidFill>
                <a:srgbClr val="00928E"/>
              </a:solidFill>
              <a:latin typeface="微软雅黑" panose="020B0503020204020204" charset="-122"/>
            </a:endParaRPr>
          </a:p>
          <a:p>
            <a:pPr algn="l"/>
            <a:r>
              <a:rPr lang="en-US" altLang="zh-CN" sz="1300" b="1" dirty="0">
                <a:solidFill>
                  <a:srgbClr val="00928E"/>
                </a:solidFill>
                <a:latin typeface="微软雅黑" panose="020B0503020204020204" charset="-122"/>
              </a:rPr>
              <a:t>DRAM</a:t>
            </a:r>
            <a:r>
              <a:rPr lang="zh-CN" altLang="en-US" sz="1300" b="1" dirty="0">
                <a:solidFill>
                  <a:srgbClr val="00928E"/>
                </a:solidFill>
                <a:latin typeface="微软雅黑" panose="020B0503020204020204" charset="-122"/>
              </a:rPr>
              <a:t> 读</a:t>
            </a:r>
            <a:r>
              <a:rPr lang="en-US" altLang="zh-CN" sz="1300" b="1" dirty="0">
                <a:solidFill>
                  <a:srgbClr val="00928E"/>
                </a:solidFill>
                <a:latin typeface="微软雅黑" panose="020B0503020204020204" charset="-122"/>
              </a:rPr>
              <a:t>+</a:t>
            </a:r>
            <a:r>
              <a:rPr lang="zh-CN" altLang="en-US" sz="1300" b="1" dirty="0">
                <a:solidFill>
                  <a:srgbClr val="00928E"/>
                </a:solidFill>
                <a:latin typeface="微软雅黑" panose="020B0503020204020204" charset="-122"/>
              </a:rPr>
              <a:t>写带宽与前文 </a:t>
            </a:r>
            <a:r>
              <a:rPr lang="en-US" altLang="zh-CN" sz="1300" b="1" dirty="0">
                <a:solidFill>
                  <a:srgbClr val="00928E"/>
                </a:solidFill>
                <a:latin typeface="微软雅黑" panose="020B0503020204020204" charset="-122"/>
              </a:rPr>
              <a:t>795.78 GB/s </a:t>
            </a:r>
            <a:r>
              <a:rPr lang="zh-CN" altLang="en-US" sz="1300" b="1" dirty="0">
                <a:solidFill>
                  <a:srgbClr val="00928E"/>
                </a:solidFill>
                <a:latin typeface="微软雅黑" panose="020B0503020204020204" charset="-122"/>
              </a:rPr>
              <a:t>近似。</a:t>
            </a:r>
            <a:endParaRPr lang="en-US" altLang="zh-CN" sz="1300" b="1" dirty="0">
              <a:solidFill>
                <a:srgbClr val="00928E"/>
              </a:solidFill>
              <a:latin typeface="微软雅黑" panose="020B0503020204020204" charset="-122"/>
            </a:endParaRPr>
          </a:p>
          <a:p>
            <a:pPr algn="l"/>
            <a:endParaRPr lang="en-US" altLang="zh-CN" sz="1300" b="1" dirty="0">
              <a:solidFill>
                <a:srgbClr val="00928E"/>
              </a:solidFill>
              <a:latin typeface="微软雅黑" panose="020B0503020204020204" charset="-122"/>
            </a:endParaRPr>
          </a:p>
          <a:p>
            <a:pPr algn="l"/>
            <a:r>
              <a:rPr lang="en-US" altLang="zh-CN" sz="1300" b="1" dirty="0">
                <a:solidFill>
                  <a:srgbClr val="00928E"/>
                </a:solidFill>
                <a:latin typeface="微软雅黑" panose="020B0503020204020204" charset="-122"/>
              </a:rPr>
              <a:t>FP32 </a:t>
            </a:r>
            <a:r>
              <a:rPr lang="zh-CN" altLang="en-US" sz="1300" b="1" dirty="0">
                <a:solidFill>
                  <a:srgbClr val="00928E"/>
                </a:solidFill>
                <a:latin typeface="微软雅黑" panose="020B0503020204020204" charset="-122"/>
              </a:rPr>
              <a:t>峰值计算强度与官方 </a:t>
            </a:r>
            <a:r>
              <a:rPr lang="en-US" altLang="zh-CN" sz="1300" b="1" dirty="0">
                <a:solidFill>
                  <a:srgbClr val="00928E"/>
                </a:solidFill>
                <a:latin typeface="微软雅黑" panose="020B0503020204020204" charset="-122"/>
              </a:rPr>
              <a:t>56.3 TFLOPS </a:t>
            </a:r>
            <a:r>
              <a:rPr lang="zh-CN" altLang="en-US" sz="1300" b="1" dirty="0">
                <a:solidFill>
                  <a:srgbClr val="00928E"/>
                </a:solidFill>
                <a:latin typeface="微软雅黑" panose="020B0503020204020204" charset="-122"/>
              </a:rPr>
              <a:t>近似。</a:t>
            </a:r>
            <a:endParaRPr lang="en-US" altLang="zh-CN" sz="1300" b="1" dirty="0">
              <a:solidFill>
                <a:srgbClr val="00928E"/>
              </a:solidFill>
              <a:latin typeface="微软雅黑" panose="020B0503020204020204" charset="-122"/>
            </a:endParaRPr>
          </a:p>
          <a:p>
            <a:pPr algn="l"/>
            <a:endParaRPr lang="en-US" altLang="zh-CN" sz="1300" b="1" dirty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pic>
        <p:nvPicPr>
          <p:cNvPr id="16" name="图片 15" descr="roofline_saturati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120" y="3218180"/>
            <a:ext cx="8106410" cy="286131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611112" y="1335024"/>
            <a:ext cx="4425696" cy="22860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200" b="1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2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11112" y="2459736"/>
            <a:ext cx="4425696" cy="22860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200" b="1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200" b="1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33" name="Rounded Rectangle 5"/>
          <p:cNvSpPr/>
          <p:nvPr>
            <p:custDataLst>
              <p:tags r:id="rId2"/>
            </p:custDataLst>
          </p:nvPr>
        </p:nvSpPr>
        <p:spPr>
          <a:xfrm>
            <a:off x="68580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6"/>
          <p:cNvSpPr txBox="1"/>
          <p:nvPr>
            <p:custDataLst>
              <p:tags r:id="rId3"/>
            </p:custDataLst>
          </p:nvPr>
        </p:nvSpPr>
        <p:spPr>
          <a:xfrm>
            <a:off x="93268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35" name="TextBox 7"/>
          <p:cNvSpPr txBox="1"/>
          <p:nvPr>
            <p:custDataLst>
              <p:tags r:id="rId4"/>
            </p:custDataLst>
          </p:nvPr>
        </p:nvSpPr>
        <p:spPr>
          <a:xfrm>
            <a:off x="93268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识别负载从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memory-bound 到 compute-bound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的转换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6" name="Rounded Rectangle 8"/>
          <p:cNvSpPr/>
          <p:nvPr>
            <p:custDataLst>
              <p:tags r:id="rId5"/>
            </p:custDataLst>
          </p:nvPr>
        </p:nvSpPr>
        <p:spPr>
          <a:xfrm>
            <a:off x="4434840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9"/>
          <p:cNvSpPr txBox="1"/>
          <p:nvPr>
            <p:custDataLst>
              <p:tags r:id="rId6"/>
            </p:custDataLst>
          </p:nvPr>
        </p:nvSpPr>
        <p:spPr>
          <a:xfrm>
            <a:off x="468172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38" name="TextBox 10"/>
          <p:cNvSpPr txBox="1"/>
          <p:nvPr>
            <p:custDataLst>
              <p:tags r:id="rId7"/>
            </p:custDataLst>
          </p:nvPr>
        </p:nvSpPr>
        <p:spPr>
          <a:xfrm>
            <a:off x="468172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固定一次全局读和写，逐步增加中间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FMA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数量以改变算术强度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39" name="Rounded Rectangle 11"/>
          <p:cNvSpPr/>
          <p:nvPr>
            <p:custDataLst>
              <p:tags r:id="rId8"/>
            </p:custDataLst>
          </p:nvPr>
        </p:nvSpPr>
        <p:spPr>
          <a:xfrm>
            <a:off x="8183879" y="1234440"/>
            <a:ext cx="3246120" cy="164592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12"/>
          <p:cNvSpPr txBox="1"/>
          <p:nvPr>
            <p:custDataLst>
              <p:tags r:id="rId9"/>
            </p:custDataLst>
          </p:nvPr>
        </p:nvSpPr>
        <p:spPr>
          <a:xfrm>
            <a:off x="8430768" y="1536192"/>
            <a:ext cx="274320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41" name="TextBox 13"/>
          <p:cNvSpPr txBox="1"/>
          <p:nvPr>
            <p:custDataLst>
              <p:tags r:id="rId10"/>
            </p:custDataLst>
          </p:nvPr>
        </p:nvSpPr>
        <p:spPr>
          <a:xfrm>
            <a:off x="8430768" y="1938528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低强度时带宽稳定；高强度时带宽下降、计算吞吐趋于饱和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cxnSp>
        <p:nvCxnSpPr>
          <p:cNvPr id="17" name="Connector 13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7379335" y="4221480"/>
            <a:ext cx="1722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Compute-</a:t>
            </a:r>
            <a:r>
              <a:rPr lang="en-US" altLang="zh-CN" sz="1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Bound</a:t>
            </a:r>
            <a:endParaRPr lang="en-US" altLang="zh-CN" sz="1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8101330" y="3712210"/>
            <a:ext cx="0" cy="529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816735" y="4164330"/>
            <a:ext cx="17221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Memory-</a:t>
            </a:r>
            <a:r>
              <a:rPr lang="en-US" altLang="zh-CN" sz="1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Bound</a:t>
            </a:r>
            <a:endParaRPr lang="en-US" altLang="zh-CN" sz="1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2538730" y="3655060"/>
            <a:ext cx="0" cy="5295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32835" y="2780030"/>
            <a:ext cx="4804410" cy="66294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lang="zh-CN" sz="3600" b="1" i="0">
                <a:solidFill>
                  <a:srgbClr val="143052"/>
                </a:solidFill>
                <a:latin typeface="微软雅黑" panose="020B0503020204020204" charset="-122"/>
              </a:rPr>
              <a:t>汇报到此结束，</a:t>
            </a:r>
            <a:r>
              <a:rPr lang="zh-CN" sz="3600" b="1" i="0">
                <a:solidFill>
                  <a:srgbClr val="143052"/>
                </a:solidFill>
                <a:latin typeface="微软雅黑" panose="020B0503020204020204" charset="-122"/>
              </a:rPr>
              <a:t>谢谢！</a:t>
            </a:r>
            <a:endParaRPr lang="zh-CN" sz="36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236"/>
            <a:ext cx="12191695" cy="68580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984502"/>
            <a:ext cx="10195560" cy="86868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3600" b="1" i="0">
                <a:solidFill>
                  <a:srgbClr val="143052"/>
                </a:solidFill>
                <a:latin typeface="微软雅黑" panose="020B0503020204020204" charset="-122"/>
              </a:rPr>
              <a:t>RTX 5080 GPU</a:t>
            </a:r>
            <a:endParaRPr sz="36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9965" y="2780030"/>
            <a:ext cx="10165715" cy="66294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3600" b="1" i="0">
                <a:solidFill>
                  <a:srgbClr val="143052"/>
                </a:solidFill>
                <a:latin typeface="微软雅黑" panose="020B0503020204020204" charset="-122"/>
              </a:rPr>
              <a:t>逆向分析</a:t>
            </a:r>
            <a:endParaRPr sz="36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cxnSp>
        <p:nvCxnSpPr>
          <p:cNvPr id="7" name="Connector 6"/>
          <p:cNvCxnSpPr/>
          <p:nvPr/>
        </p:nvCxnSpPr>
        <p:spPr>
          <a:xfrm>
            <a:off x="987552" y="4096512"/>
            <a:ext cx="5596128" cy="0"/>
          </a:xfrm>
          <a:prstGeom prst="line">
            <a:avLst/>
          </a:prstGeom>
          <a:ln w="30480">
            <a:solidFill>
              <a:srgbClr val="00928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87552" y="4443984"/>
            <a:ext cx="9784080" cy="32448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400" b="0" i="0">
                <a:solidFill>
                  <a:srgbClr val="677584"/>
                </a:solidFill>
                <a:latin typeface="微软雅黑" panose="020B0503020204020204" charset="-122"/>
              </a:rPr>
              <a:t>基于 NVIDIA Blackwell 官方架构白皮书与本地微基准实验结果</a:t>
            </a:r>
            <a:r>
              <a:rPr lang="en-US" sz="1400" b="0" i="0">
                <a:solidFill>
                  <a:srgbClr val="677584"/>
                </a:solidFill>
                <a:latin typeface="微软雅黑" panose="020B0503020204020204" charset="-122"/>
              </a:rPr>
              <a:t> </a:t>
            </a:r>
            <a:endParaRPr lang="en-US" sz="14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2500" b="1" i="0">
                <a:solidFill>
                  <a:srgbClr val="143052"/>
                </a:solidFill>
                <a:latin typeface="微软雅黑" panose="020B0503020204020204" charset="-122"/>
              </a:rPr>
              <a:t>RTX 5080 官方硬件背景</a:t>
            </a:r>
            <a:endParaRPr sz="2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02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474835" y="1388745"/>
            <a:ext cx="2247900" cy="4578985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75800" y="2183765"/>
            <a:ext cx="2045970" cy="37096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en-US" sz="12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RTX 5080 </a:t>
            </a:r>
            <a:r>
              <a:rPr sz="1200" b="1" i="0" dirty="0" err="1">
                <a:solidFill>
                  <a:srgbClr val="143052"/>
                </a:solidFill>
                <a:latin typeface="微软雅黑" panose="020B0503020204020204" charset="-122"/>
              </a:rPr>
              <a:t>官方规格</a:t>
            </a:r>
            <a:r>
              <a:rPr sz="1200" b="1" i="0" dirty="0">
                <a:solidFill>
                  <a:srgbClr val="143052"/>
                </a:solidFill>
                <a:latin typeface="微软雅黑" panose="020B0503020204020204" charset="-122"/>
              </a:rPr>
              <a:t>：</a:t>
            </a:r>
            <a:endParaRPr sz="1200" b="1" i="0" dirty="0">
              <a:solidFill>
                <a:srgbClr val="143052"/>
              </a:solidFill>
              <a:latin typeface="微软雅黑" panose="020B0503020204020204" charset="-122"/>
            </a:endParaRPr>
          </a:p>
          <a:p>
            <a:pPr algn="l"/>
            <a:endParaRPr sz="1200" b="1" i="0" dirty="0">
              <a:solidFill>
                <a:srgbClr val="143052"/>
              </a:solidFill>
              <a:latin typeface="微软雅黑" panose="020B0503020204020204" charset="-122"/>
            </a:endParaRPr>
          </a:p>
          <a:p>
            <a:pPr algn="l"/>
            <a:r>
              <a:rPr sz="1200" b="1" i="0" dirty="0">
                <a:solidFill>
                  <a:srgbClr val="143052"/>
                </a:solidFill>
                <a:latin typeface="微软雅黑" panose="020B0503020204020204" charset="-122"/>
              </a:rPr>
              <a:t>7 GPC｜42 TPC｜84 SM
</a:t>
            </a:r>
            <a:endParaRPr sz="1200" b="1" i="0" dirty="0">
              <a:solidFill>
                <a:srgbClr val="143052"/>
              </a:solidFill>
              <a:latin typeface="微软雅黑" panose="020B0503020204020204" charset="-122"/>
            </a:endParaRPr>
          </a:p>
          <a:p>
            <a:pPr algn="l"/>
            <a:r>
              <a:rPr sz="1200" b="1" i="0" dirty="0">
                <a:solidFill>
                  <a:srgbClr val="143052"/>
                </a:solidFill>
                <a:latin typeface="微软雅黑" panose="020B0503020204020204" charset="-122"/>
              </a:rPr>
              <a:t>16 GB GDDR7｜960 GB/s</a:t>
            </a:r>
            <a:endParaRPr sz="1200" b="1" i="0" dirty="0">
              <a:solidFill>
                <a:srgbClr val="143052"/>
              </a:solidFill>
              <a:latin typeface="微软雅黑" panose="020B0503020204020204" charset="-122"/>
            </a:endParaRPr>
          </a:p>
          <a:p>
            <a:pPr algn="l"/>
            <a:endParaRPr sz="1200" b="1" i="0" dirty="0">
              <a:solidFill>
                <a:srgbClr val="143052"/>
              </a:solidFill>
              <a:latin typeface="微软雅黑" panose="020B0503020204020204" charset="-122"/>
            </a:endParaRPr>
          </a:p>
          <a:p>
            <a:pPr algn="l"/>
            <a:r>
              <a:rPr sz="1200" b="1" i="0" dirty="0">
                <a:solidFill>
                  <a:srgbClr val="143052"/>
                </a:solidFill>
                <a:latin typeface="微软雅黑" panose="020B0503020204020204" charset="-122"/>
              </a:rPr>
              <a:t>64 MiB L2</a:t>
            </a:r>
            <a:r>
              <a:rPr sz="12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｜</a:t>
            </a:r>
            <a:r>
              <a:rPr lang="en-US" sz="12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128 KiB L1/SM </a:t>
            </a:r>
            <a:endParaRPr lang="en-US" sz="1200" b="1" dirty="0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  <a:p>
            <a:pPr algn="l"/>
            <a:endParaRPr lang="en-US" sz="1200" b="1" i="0" dirty="0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  <a:p>
            <a:pPr algn="l"/>
            <a:r>
              <a:rPr sz="12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10,752 </a:t>
            </a:r>
            <a:r>
              <a:rPr lang="en-US" sz="12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FP32 </a:t>
            </a:r>
            <a:r>
              <a:rPr sz="12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CUDA Core｜</a:t>
            </a:r>
            <a:r>
              <a:rPr lang="en-US" sz="12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56. 3 Peak FP32 TFLOPS (non-Tensor)</a:t>
            </a:r>
            <a:endParaRPr sz="1200" b="1" i="0" dirty="0">
              <a:solidFill>
                <a:srgbClr val="143052"/>
              </a:solidFill>
              <a:latin typeface="微软雅黑" panose="020B0503020204020204" charset="-122"/>
            </a:endParaRPr>
          </a:p>
          <a:p>
            <a:pPr algn="l"/>
            <a:endParaRPr lang="en-US" sz="1200" b="1" i="0" dirty="0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</p:txBody>
      </p:sp>
      <p:cxnSp>
        <p:nvCxnSpPr>
          <p:cNvPr id="10" name="Connector 9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0352" y="6519672"/>
            <a:ext cx="8046720" cy="164592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750" b="0" i="0">
                <a:solidFill>
                  <a:srgbClr val="677584"/>
                </a:solidFill>
                <a:latin typeface="微软雅黑" panose="020B0503020204020204" charset="-122"/>
              </a:rPr>
              <a:t>来源：NVIDIA RTX Blackwell GPU Architecture Whitepaper，第 49–51 页</a:t>
            </a:r>
            <a:endParaRPr sz="75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010" y="1019175"/>
            <a:ext cx="4319905" cy="5170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315" y="1122680"/>
            <a:ext cx="4287520" cy="506730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sp>
        <p:nvSpPr>
          <p:cNvPr id="6" name="矩形 5"/>
          <p:cNvSpPr/>
          <p:nvPr/>
        </p:nvSpPr>
        <p:spPr>
          <a:xfrm>
            <a:off x="3900170" y="3307715"/>
            <a:ext cx="977265" cy="36512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2500" b="1" i="0">
                <a:solidFill>
                  <a:srgbClr val="143052"/>
                </a:solidFill>
                <a:latin typeface="微软雅黑" panose="020B0503020204020204" charset="-122"/>
              </a:rPr>
              <a:t>实验方法框架</a:t>
            </a:r>
            <a:endParaRPr sz="2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04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40" name="Connector 39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>
            <p:custDataLst>
              <p:tags r:id="rId1"/>
            </p:custDataLst>
          </p:nvPr>
        </p:nvSpPr>
        <p:spPr>
          <a:xfrm>
            <a:off x="658368" y="1353312"/>
            <a:ext cx="2084831" cy="1993392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>
            <p:custDataLst>
              <p:tags r:id="rId2"/>
            </p:custDataLst>
          </p:nvPr>
        </p:nvSpPr>
        <p:spPr>
          <a:xfrm>
            <a:off x="822959" y="1481328"/>
            <a:ext cx="1755648" cy="302895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500" b="1" dirty="0">
                <a:solidFill>
                  <a:srgbClr val="143052"/>
                </a:solidFill>
                <a:latin typeface="微软雅黑" panose="020B0503020204020204" charset="-122"/>
              </a:rPr>
              <a:t>1  </a:t>
            </a:r>
            <a:r>
              <a:rPr sz="1500" b="1" dirty="0" err="1">
                <a:solidFill>
                  <a:srgbClr val="143052"/>
                </a:solidFill>
                <a:latin typeface="微软雅黑" panose="020B0503020204020204" charset="-122"/>
              </a:rPr>
              <a:t>构造微基准</a:t>
            </a:r>
            <a:endParaRPr sz="1500" b="1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45" name="TextBox 44"/>
          <p:cNvSpPr txBox="1"/>
          <p:nvPr>
            <p:custDataLst>
              <p:tags r:id="rId3"/>
            </p:custDataLst>
          </p:nvPr>
        </p:nvSpPr>
        <p:spPr>
          <a:xfrm>
            <a:off x="822959" y="1792224"/>
            <a:ext cx="1755648" cy="672465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依赖地址链、顺序合并访问、冷热数据流、读改写负载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46" name="Rounded Rectangle 45"/>
          <p:cNvSpPr/>
          <p:nvPr>
            <p:custDataLst>
              <p:tags r:id="rId4"/>
            </p:custDataLst>
          </p:nvPr>
        </p:nvSpPr>
        <p:spPr>
          <a:xfrm>
            <a:off x="2944368" y="1353312"/>
            <a:ext cx="2084831" cy="1993392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>
            <p:custDataLst>
              <p:tags r:id="rId5"/>
            </p:custDataLst>
          </p:nvPr>
        </p:nvSpPr>
        <p:spPr>
          <a:xfrm>
            <a:off x="3108960" y="1481328"/>
            <a:ext cx="1755648" cy="302895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500" b="1">
                <a:solidFill>
                  <a:srgbClr val="00928E"/>
                </a:solidFill>
                <a:latin typeface="微软雅黑" panose="020B0503020204020204" charset="-122"/>
              </a:rPr>
              <a:t>2  隔离目标层级</a:t>
            </a:r>
            <a:endParaRPr sz="1500" b="1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48" name="TextBox 47"/>
          <p:cNvSpPr txBox="1"/>
          <p:nvPr>
            <p:custDataLst>
              <p:tags r:id="rId6"/>
            </p:custDataLst>
          </p:nvPr>
        </p:nvSpPr>
        <p:spPr>
          <a:xfrm>
            <a:off x="3108960" y="1792224"/>
            <a:ext cx="1755648" cy="87249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用访问指令、工作集大小及独立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/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共享数据区控制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L1、L2、DRAM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49" name="Rounded Rectangle 48"/>
          <p:cNvSpPr/>
          <p:nvPr>
            <p:custDataLst>
              <p:tags r:id="rId7"/>
            </p:custDataLst>
          </p:nvPr>
        </p:nvSpPr>
        <p:spPr>
          <a:xfrm>
            <a:off x="5230368" y="1353312"/>
            <a:ext cx="2084831" cy="1993392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>
            <p:custDataLst>
              <p:tags r:id="rId8"/>
            </p:custDataLst>
          </p:nvPr>
        </p:nvSpPr>
        <p:spPr>
          <a:xfrm>
            <a:off x="5394959" y="1481328"/>
            <a:ext cx="1755648" cy="302895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500" b="1">
                <a:solidFill>
                  <a:srgbClr val="E07E2D"/>
                </a:solidFill>
                <a:latin typeface="微软雅黑" panose="020B0503020204020204" charset="-122"/>
              </a:rPr>
              <a:t>3  扫描关键变量</a:t>
            </a:r>
            <a:endParaRPr sz="1500" b="1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51" name="TextBox 50"/>
          <p:cNvSpPr txBox="1"/>
          <p:nvPr>
            <p:custDataLst>
              <p:tags r:id="rId9"/>
            </p:custDataLst>
          </p:nvPr>
        </p:nvSpPr>
        <p:spPr>
          <a:xfrm>
            <a:off x="5394959" y="1792224"/>
            <a:ext cx="1755648" cy="87249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改变工作集、访问步长、线程与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block、读写比例、地址探针和算术强度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52" name="Rounded Rectangle 51"/>
          <p:cNvSpPr/>
          <p:nvPr>
            <p:custDataLst>
              <p:tags r:id="rId10"/>
            </p:custDataLst>
          </p:nvPr>
        </p:nvSpPr>
        <p:spPr>
          <a:xfrm>
            <a:off x="7516368" y="1353312"/>
            <a:ext cx="2084831" cy="1993392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>
            <p:custDataLst>
              <p:tags r:id="rId11"/>
            </p:custDataLst>
          </p:nvPr>
        </p:nvSpPr>
        <p:spPr>
          <a:xfrm>
            <a:off x="7680960" y="1481328"/>
            <a:ext cx="1755648" cy="302895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500" b="1">
                <a:solidFill>
                  <a:srgbClr val="143052"/>
                </a:solidFill>
                <a:latin typeface="微软雅黑" panose="020B0503020204020204" charset="-122"/>
              </a:rPr>
              <a:t>4  设置对照实验</a:t>
            </a:r>
            <a:endParaRPr sz="1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4" name="TextBox 53"/>
          <p:cNvSpPr txBox="1"/>
          <p:nvPr>
            <p:custDataLst>
              <p:tags r:id="rId12"/>
            </p:custDataLst>
          </p:nvPr>
        </p:nvSpPr>
        <p:spPr>
          <a:xfrm>
            <a:off x="7680960" y="1792224"/>
            <a:ext cx="1755648" cy="87249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比较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scalar/float4、默认/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Persisting、不同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cache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policy、地址与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SM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55" name="Rounded Rectangle 54"/>
          <p:cNvSpPr/>
          <p:nvPr>
            <p:custDataLst>
              <p:tags r:id="rId13"/>
            </p:custDataLst>
          </p:nvPr>
        </p:nvSpPr>
        <p:spPr>
          <a:xfrm>
            <a:off x="9802368" y="1353312"/>
            <a:ext cx="2084831" cy="1993392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>
            <p:custDataLst>
              <p:tags r:id="rId14"/>
            </p:custDataLst>
          </p:nvPr>
        </p:nvSpPr>
        <p:spPr>
          <a:xfrm>
            <a:off x="9966960" y="1481328"/>
            <a:ext cx="1755648" cy="302895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500" b="1">
                <a:solidFill>
                  <a:srgbClr val="00928E"/>
                </a:solidFill>
                <a:latin typeface="微软雅黑" panose="020B0503020204020204" charset="-122"/>
              </a:rPr>
              <a:t>5  分析结构规律</a:t>
            </a:r>
            <a:endParaRPr sz="1500" b="1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57" name="TextBox 56"/>
          <p:cNvSpPr txBox="1"/>
          <p:nvPr>
            <p:custDataLst>
              <p:tags r:id="rId15"/>
            </p:custDataLst>
          </p:nvPr>
        </p:nvSpPr>
        <p:spPr>
          <a:xfrm>
            <a:off x="9966960" y="1792224"/>
            <a:ext cx="1755648" cy="872490"/>
          </a:xfrm>
          <a:prstGeom prst="rect">
            <a:avLst/>
          </a:prstGeom>
          <a:noFill/>
        </p:spPr>
        <p:txBody>
          <a:bodyPr wrap="square" lIns="54864" tIns="36576" rIns="54864" bIns="36576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观察延迟平台、峰值带宽、容量转折、热力图、聚类与模型拟合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881888" y="3977639"/>
            <a:ext cx="1069848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D7E1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37920" y="4333367"/>
            <a:ext cx="10149840" cy="349250"/>
          </a:xfrm>
          <a:prstGeom prst="rect">
            <a:avLst/>
          </a:prstGeom>
          <a:noFill/>
        </p:spPr>
        <p:txBody>
          <a:bodyPr wrap="square" lIns="54864" tIns="36576" rIns="54864" bIns="36576" anchor="ctr">
            <a:spAutoFit/>
          </a:bodyPr>
          <a:lstStyle/>
          <a:p>
            <a:pPr algn="l"/>
            <a:r>
              <a:rPr b="1" dirty="0" err="1">
                <a:solidFill>
                  <a:srgbClr val="143052"/>
                </a:solidFill>
                <a:latin typeface="微软雅黑" panose="020B0503020204020204" charset="-122"/>
              </a:rPr>
              <a:t>通过可控微基准逐项改变</a:t>
            </a:r>
            <a:r>
              <a:rPr lang="zh-CN" altLang="en-US" b="1" dirty="0" err="1">
                <a:solidFill>
                  <a:srgbClr val="143052"/>
                </a:solidFill>
                <a:latin typeface="微软雅黑" panose="020B0503020204020204" charset="-122"/>
              </a:rPr>
              <a:t>少量关键变量</a:t>
            </a:r>
            <a:r>
              <a:rPr b="1" dirty="0" err="1">
                <a:solidFill>
                  <a:srgbClr val="143052"/>
                </a:solidFill>
                <a:latin typeface="微软雅黑" panose="020B0503020204020204" charset="-122"/>
              </a:rPr>
              <a:t>，</a:t>
            </a:r>
            <a:r>
              <a:rPr lang="zh-CN" b="1" dirty="0" err="1">
                <a:solidFill>
                  <a:srgbClr val="143052"/>
                </a:solidFill>
                <a:latin typeface="微软雅黑" panose="020B0503020204020204" charset="-122"/>
              </a:rPr>
              <a:t>从测试结果</a:t>
            </a:r>
            <a:r>
              <a:rPr b="1" dirty="0" err="1">
                <a:solidFill>
                  <a:srgbClr val="143052"/>
                </a:solidFill>
                <a:latin typeface="微软雅黑" panose="020B0503020204020204" charset="-122"/>
              </a:rPr>
              <a:t>反推出</a:t>
            </a:r>
            <a:r>
              <a:rPr lang="zh-CN" b="1" dirty="0" err="1">
                <a:solidFill>
                  <a:srgbClr val="143052"/>
                </a:solidFill>
                <a:latin typeface="微软雅黑" panose="020B0503020204020204" charset="-122"/>
              </a:rPr>
              <a:t>硬件</a:t>
            </a:r>
            <a:r>
              <a:rPr b="1" dirty="0" err="1">
                <a:solidFill>
                  <a:srgbClr val="143052"/>
                </a:solidFill>
                <a:latin typeface="微软雅黑" panose="020B0503020204020204" charset="-122"/>
              </a:rPr>
              <a:t>特征</a:t>
            </a:r>
            <a:r>
              <a:rPr b="1" dirty="0">
                <a:solidFill>
                  <a:srgbClr val="143052"/>
                </a:solidFill>
                <a:latin typeface="微软雅黑" panose="020B0503020204020204" charset="-122"/>
              </a:rPr>
              <a:t>。</a:t>
            </a:r>
            <a:endParaRPr b="1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2500" b="1" i="0" dirty="0" err="1">
                <a:solidFill>
                  <a:srgbClr val="143052"/>
                </a:solidFill>
                <a:latin typeface="微软雅黑" panose="020B0503020204020204" charset="-122"/>
              </a:rPr>
              <a:t>测试点一：内存层级延迟</a:t>
            </a:r>
            <a:endParaRPr sz="2500" b="1" i="0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05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5" name="Connector 14"/>
          <p:cNvCxnSpPr/>
          <p:nvPr/>
        </p:nvCxnSpPr>
        <p:spPr>
          <a:xfrm>
            <a:off x="1018413" y="4160520"/>
            <a:ext cx="899922" cy="0"/>
          </a:xfrm>
          <a:prstGeom prst="line">
            <a:avLst/>
          </a:prstGeom>
          <a:ln w="25400">
            <a:solidFill>
              <a:srgbClr val="00928E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918335" y="3822191"/>
            <a:ext cx="1051560" cy="65836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918335" y="4023360"/>
            <a:ext cx="1051560" cy="3092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ctr"/>
            <a:r>
              <a:rPr sz="1300" b="1" i="0">
                <a:solidFill>
                  <a:srgbClr val="143052"/>
                </a:solidFill>
                <a:latin typeface="微软雅黑" panose="020B0503020204020204" charset="-122"/>
              </a:rPr>
              <a:t>地址 A</a:t>
            </a:r>
            <a:endParaRPr sz="13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250055" y="3822191"/>
            <a:ext cx="1051560" cy="65836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250055" y="4023360"/>
            <a:ext cx="1051560" cy="3092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ctr"/>
            <a:r>
              <a:rPr sz="1300" b="1" i="0">
                <a:solidFill>
                  <a:srgbClr val="143052"/>
                </a:solidFill>
                <a:latin typeface="微软雅黑" panose="020B0503020204020204" charset="-122"/>
              </a:rPr>
              <a:t>地址 B</a:t>
            </a:r>
            <a:endParaRPr sz="13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581774" y="3822191"/>
            <a:ext cx="1051560" cy="65836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1774" y="4023360"/>
            <a:ext cx="1051560" cy="3092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ctr"/>
            <a:r>
              <a:rPr sz="1300" b="1" i="0">
                <a:solidFill>
                  <a:srgbClr val="143052"/>
                </a:solidFill>
                <a:latin typeface="微软雅黑" panose="020B0503020204020204" charset="-122"/>
              </a:rPr>
              <a:t>地址 C</a:t>
            </a:r>
            <a:endParaRPr sz="13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913495" y="3822191"/>
            <a:ext cx="1051560" cy="65836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913495" y="4023360"/>
            <a:ext cx="1051560" cy="3092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ctr"/>
            <a:r>
              <a:rPr sz="1300" b="1" i="0">
                <a:solidFill>
                  <a:srgbClr val="143052"/>
                </a:solidFill>
                <a:latin typeface="微软雅黑" panose="020B0503020204020204" charset="-122"/>
              </a:rPr>
              <a:t>地址 D</a:t>
            </a:r>
            <a:endParaRPr sz="13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61135" y="5074920"/>
            <a:ext cx="7604760" cy="387798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800" b="1" i="0">
                <a:solidFill>
                  <a:srgbClr val="143052"/>
                </a:solidFill>
                <a:latin typeface="微软雅黑" panose="020B0503020204020204" charset="-122"/>
              </a:rPr>
              <a:t>下一次加载地址依赖上一次返回值，阻止硬件通过并行访存隐藏延迟。</a:t>
            </a:r>
            <a:endParaRPr sz="18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cxnSp>
        <p:nvCxnSpPr>
          <p:cNvPr id="28" name="Connector 27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14"/>
          <p:cNvCxnSpPr/>
          <p:nvPr/>
        </p:nvCxnSpPr>
        <p:spPr>
          <a:xfrm>
            <a:off x="2969895" y="4160520"/>
            <a:ext cx="1280160" cy="0"/>
          </a:xfrm>
          <a:prstGeom prst="line">
            <a:avLst/>
          </a:prstGeom>
          <a:ln w="25400">
            <a:solidFill>
              <a:srgbClr val="00928E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14"/>
          <p:cNvCxnSpPr/>
          <p:nvPr/>
        </p:nvCxnSpPr>
        <p:spPr>
          <a:xfrm>
            <a:off x="5301615" y="4165600"/>
            <a:ext cx="1280160" cy="0"/>
          </a:xfrm>
          <a:prstGeom prst="line">
            <a:avLst/>
          </a:prstGeom>
          <a:ln w="25400">
            <a:solidFill>
              <a:srgbClr val="00928E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14"/>
          <p:cNvCxnSpPr/>
          <p:nvPr/>
        </p:nvCxnSpPr>
        <p:spPr>
          <a:xfrm>
            <a:off x="7633335" y="4163060"/>
            <a:ext cx="1280160" cy="0"/>
          </a:xfrm>
          <a:prstGeom prst="line">
            <a:avLst/>
          </a:prstGeom>
          <a:ln w="25400">
            <a:solidFill>
              <a:srgbClr val="00928E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14"/>
          <p:cNvCxnSpPr/>
          <p:nvPr/>
        </p:nvCxnSpPr>
        <p:spPr>
          <a:xfrm flipV="1">
            <a:off x="9965055" y="4163060"/>
            <a:ext cx="928370" cy="5080"/>
          </a:xfrm>
          <a:prstGeom prst="line">
            <a:avLst/>
          </a:prstGeom>
          <a:ln w="25400">
            <a:solidFill>
              <a:srgbClr val="00928E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sp>
        <p:nvSpPr>
          <p:cNvPr id="39" name="Rounded Rectangle 5"/>
          <p:cNvSpPr/>
          <p:nvPr>
            <p:custDataLst>
              <p:tags r:id="rId1"/>
            </p:custDataLst>
          </p:nvPr>
        </p:nvSpPr>
        <p:spPr>
          <a:xfrm>
            <a:off x="685800" y="1234440"/>
            <a:ext cx="3246120" cy="1948815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6"/>
          <p:cNvSpPr txBox="1"/>
          <p:nvPr>
            <p:custDataLst>
              <p:tags r:id="rId2"/>
            </p:custDataLst>
          </p:nvPr>
        </p:nvSpPr>
        <p:spPr>
          <a:xfrm>
            <a:off x="93268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41" name="TextBox 7"/>
          <p:cNvSpPr txBox="1"/>
          <p:nvPr>
            <p:custDataLst>
              <p:tags r:id="rId3"/>
            </p:custDataLst>
          </p:nvPr>
        </p:nvSpPr>
        <p:spPr>
          <a:xfrm>
            <a:off x="932688" y="1874519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lang="zh-CN" altLang="en-US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测量 </a:t>
            </a:r>
            <a:r>
              <a:rPr lang="en-US" altLang="zh-CN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L1</a:t>
            </a:r>
            <a:r>
              <a:rPr lang="zh-CN" altLang="en-US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L2</a:t>
            </a:r>
            <a:r>
              <a:rPr lang="zh-CN" altLang="en-US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DRAM </a:t>
            </a:r>
            <a:r>
              <a:rPr lang="zh-CN" altLang="en-US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的真实依赖访问延迟</a:t>
            </a:r>
            <a:endParaRPr lang="zh-CN" altLang="en-US" sz="1300" i="0" dirty="0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Rounded Rectangle 8"/>
          <p:cNvSpPr/>
          <p:nvPr>
            <p:custDataLst>
              <p:tags r:id="rId4"/>
            </p:custDataLst>
          </p:nvPr>
        </p:nvSpPr>
        <p:spPr>
          <a:xfrm>
            <a:off x="4434840" y="1234440"/>
            <a:ext cx="3246120" cy="1948815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9"/>
          <p:cNvSpPr txBox="1"/>
          <p:nvPr>
            <p:custDataLst>
              <p:tags r:id="rId5"/>
            </p:custDataLst>
          </p:nvPr>
        </p:nvSpPr>
        <p:spPr>
          <a:xfrm>
            <a:off x="468172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44" name="TextBox 10"/>
          <p:cNvSpPr txBox="1"/>
          <p:nvPr>
            <p:custDataLst>
              <p:tags r:id="rId6"/>
            </p:custDataLst>
          </p:nvPr>
        </p:nvSpPr>
        <p:spPr>
          <a:xfrm>
            <a:off x="4681855" y="1874520"/>
            <a:ext cx="2697480" cy="7029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r>
              <a:rPr lang="zh-CN" altLang="en-US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构造严格依赖的随机 </a:t>
            </a:r>
            <a:r>
              <a:rPr lang="en-US" altLang="zh-CN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pointer chain</a:t>
            </a:r>
            <a:r>
              <a:rPr lang="zh-CN" altLang="en-US" sz="130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，使下一次加载依赖上一次返回值；逐步扩大工作集，观察延迟平台变化。</a:t>
            </a:r>
            <a:endParaRPr lang="zh-CN" altLang="en-US" sz="1300" dirty="0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Rounded Rectangle 11"/>
          <p:cNvSpPr/>
          <p:nvPr>
            <p:custDataLst>
              <p:tags r:id="rId7"/>
            </p:custDataLst>
          </p:nvPr>
        </p:nvSpPr>
        <p:spPr>
          <a:xfrm>
            <a:off x="8183880" y="1234440"/>
            <a:ext cx="3246120" cy="1948815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12"/>
          <p:cNvSpPr txBox="1"/>
          <p:nvPr>
            <p:custDataLst>
              <p:tags r:id="rId8"/>
            </p:custDataLst>
          </p:nvPr>
        </p:nvSpPr>
        <p:spPr>
          <a:xfrm>
            <a:off x="843076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47" name="TextBox 13"/>
          <p:cNvSpPr txBox="1"/>
          <p:nvPr>
            <p:custDataLst>
              <p:tags r:id="rId9"/>
            </p:custDataLst>
          </p:nvPr>
        </p:nvSpPr>
        <p:spPr>
          <a:xfrm>
            <a:off x="8430768" y="1874519"/>
            <a:ext cx="2697480" cy="510909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lang="zh-CN" altLang="en-US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曲线出现多个延迟平台，对应缓存命中到 </a:t>
            </a:r>
            <a:r>
              <a:rPr lang="en-US" altLang="zh-CN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DRAM </a:t>
            </a:r>
            <a:r>
              <a:rPr lang="zh-CN" altLang="en-US" sz="1300" i="0" dirty="0">
                <a:solidFill>
                  <a:srgbClr val="222D3A"/>
                </a:solidFill>
                <a:latin typeface="微软雅黑" panose="020B0503020204020204" charset="-122"/>
                <a:ea typeface="微软雅黑" panose="020B0503020204020204" charset="-122"/>
              </a:rPr>
              <a:t>的层级切换</a:t>
            </a:r>
            <a:endParaRPr lang="zh-CN" altLang="en-US" sz="1300" i="0" dirty="0">
              <a:solidFill>
                <a:srgbClr val="222D3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06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303905" y="5293995"/>
            <a:ext cx="2026920" cy="305435"/>
          </a:xfrm>
          <a:prstGeom prst="roundRect">
            <a:avLst>
              <a:gd name="adj" fmla="val 8000"/>
            </a:avLst>
          </a:prstGeom>
          <a:solidFill>
            <a:srgbClr val="00928E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384550" y="5302250"/>
            <a:ext cx="187325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微软雅黑" panose="020B0503020204020204" charset="-122"/>
              </a:rPr>
              <a:t>L1</a:t>
            </a:r>
            <a:r>
              <a:rPr lang="zh-CN" sz="1300" b="1" i="0">
                <a:solidFill>
                  <a:srgbClr val="FFFFFF"/>
                </a:solidFill>
                <a:latin typeface="微软雅黑" panose="020B0503020204020204" charset="-122"/>
              </a:rPr>
              <a:t>：</a:t>
            </a:r>
            <a:r>
              <a:rPr sz="1300" b="1" i="0">
                <a:solidFill>
                  <a:srgbClr val="FFFFFF"/>
                </a:solidFill>
                <a:latin typeface="微软雅黑" panose="020B0503020204020204" charset="-122"/>
              </a:rPr>
              <a:t>43</a:t>
            </a:r>
            <a:r>
              <a:rPr lang="en-US" sz="1300" b="1" i="0">
                <a:solidFill>
                  <a:srgbClr val="FFFFFF"/>
                </a:solidFill>
                <a:latin typeface="微软雅黑" panose="020B0503020204020204" charset="-122"/>
              </a:rPr>
              <a:t> cycles</a:t>
            </a:r>
            <a:endParaRPr lang="en-US" sz="13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488940" y="5293995"/>
            <a:ext cx="2013585" cy="300355"/>
          </a:xfrm>
          <a:prstGeom prst="roundRect">
            <a:avLst>
              <a:gd name="adj" fmla="val 8000"/>
            </a:avLst>
          </a:prstGeom>
          <a:solidFill>
            <a:srgbClr val="2670B1"/>
          </a:solidFill>
          <a:ln>
            <a:solidFill>
              <a:srgbClr val="2670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549900" y="5302250"/>
            <a:ext cx="1878965" cy="26924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微软雅黑" panose="020B0503020204020204" charset="-122"/>
              </a:rPr>
              <a:t>L2</a:t>
            </a:r>
            <a:r>
              <a:rPr lang="zh-CN" sz="1300" b="1" i="0">
                <a:solidFill>
                  <a:srgbClr val="FFFFFF"/>
                </a:solidFill>
                <a:latin typeface="微软雅黑" panose="020B0503020204020204" charset="-122"/>
              </a:rPr>
              <a:t>：</a:t>
            </a:r>
            <a:r>
              <a:rPr sz="1300" b="1" i="0">
                <a:solidFill>
                  <a:srgbClr val="FFFFFF"/>
                </a:solidFill>
                <a:latin typeface="微软雅黑" panose="020B0503020204020204" charset="-122"/>
              </a:rPr>
              <a:t> 366</a:t>
            </a:r>
            <a:r>
              <a:rPr lang="en-US" sz="1300" b="1" i="0">
                <a:solidFill>
                  <a:srgbClr val="FFFFFF"/>
                </a:solidFill>
                <a:latin typeface="微软雅黑" panose="020B0503020204020204" charset="-122"/>
              </a:rPr>
              <a:t> cycles</a:t>
            </a:r>
            <a:endParaRPr lang="en-US" sz="13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679690" y="5293995"/>
            <a:ext cx="2045335" cy="292735"/>
          </a:xfrm>
          <a:prstGeom prst="roundRect">
            <a:avLst>
              <a:gd name="adj" fmla="val 8000"/>
            </a:avLst>
          </a:prstGeom>
          <a:solidFill>
            <a:srgbClr val="E07E2D"/>
          </a:solidFill>
          <a:ln>
            <a:solidFill>
              <a:srgbClr val="E07E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569200" y="5293360"/>
            <a:ext cx="2174875" cy="27495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微软雅黑" panose="020B0503020204020204" charset="-122"/>
              </a:rPr>
              <a:t>DRAM</a:t>
            </a:r>
            <a:r>
              <a:rPr lang="zh-CN" sz="1300" b="1" i="0">
                <a:solidFill>
                  <a:srgbClr val="FFFFFF"/>
                </a:solidFill>
                <a:latin typeface="微软雅黑" panose="020B0503020204020204" charset="-122"/>
              </a:rPr>
              <a:t>：</a:t>
            </a:r>
            <a:r>
              <a:rPr sz="1300" b="1" i="0">
                <a:solidFill>
                  <a:srgbClr val="FFFFFF"/>
                </a:solidFill>
                <a:latin typeface="微软雅黑" panose="020B0503020204020204" charset="-122"/>
              </a:rPr>
              <a:t> 922</a:t>
            </a:r>
            <a:r>
              <a:rPr lang="en-US" sz="1300" b="1" i="0">
                <a:solidFill>
                  <a:srgbClr val="FFFFFF"/>
                </a:solidFill>
                <a:latin typeface="微软雅黑" panose="020B0503020204020204" charset="-122"/>
              </a:rPr>
              <a:t> cycles</a:t>
            </a:r>
            <a:endParaRPr lang="en-US" sz="13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cxnSp>
        <p:nvCxnSpPr>
          <p:cNvPr id="15" name="Connector 14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图片 19" descr="a22a9b19-c9a1-4960-8590-901676a9655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698625"/>
            <a:ext cx="5735955" cy="3506470"/>
          </a:xfrm>
          <a:prstGeom prst="rect">
            <a:avLst/>
          </a:prstGeom>
        </p:spPr>
      </p:pic>
      <p:pic>
        <p:nvPicPr>
          <p:cNvPr id="21" name="图片 20" descr="a55fd5fa-1d0b-46b8-b823-fd8fc7be18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705" y="1673225"/>
            <a:ext cx="5809615" cy="3551555"/>
          </a:xfrm>
          <a:prstGeom prst="rect">
            <a:avLst/>
          </a:prstGeom>
        </p:spPr>
      </p:pic>
      <p:sp>
        <p:nvSpPr>
          <p:cNvPr id="23" name="TextBox 8"/>
          <p:cNvSpPr txBox="1"/>
          <p:nvPr/>
        </p:nvSpPr>
        <p:spPr>
          <a:xfrm>
            <a:off x="2991485" y="1438275"/>
            <a:ext cx="1179830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b="1"/>
              <a:t>不旁路</a:t>
            </a:r>
            <a:r>
              <a:rPr lang="en-US" altLang="zh-CN" b="1"/>
              <a:t> L1</a:t>
            </a:r>
            <a:endParaRPr lang="en-US" altLang="zh-CN" b="1"/>
          </a:p>
        </p:txBody>
      </p:sp>
      <p:sp>
        <p:nvSpPr>
          <p:cNvPr id="24" name="TextBox 8"/>
          <p:cNvSpPr txBox="1"/>
          <p:nvPr/>
        </p:nvSpPr>
        <p:spPr>
          <a:xfrm>
            <a:off x="8576945" y="1438275"/>
            <a:ext cx="1179830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zh-CN" altLang="en-US" b="1"/>
              <a:t>旁路</a:t>
            </a:r>
            <a:r>
              <a:rPr lang="en-US" altLang="zh-CN" b="1"/>
              <a:t> L1</a:t>
            </a:r>
            <a:endParaRPr lang="en-US" altLang="zh-CN" b="1"/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sp>
        <p:nvSpPr>
          <p:cNvPr id="7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2500" b="1" i="0" dirty="0" err="1">
                <a:solidFill>
                  <a:srgbClr val="143052"/>
                </a:solidFill>
                <a:latin typeface="微软雅黑" panose="020B0503020204020204" charset="-122"/>
              </a:rPr>
              <a:t>测试点一：内存层级延迟</a:t>
            </a:r>
            <a:endParaRPr sz="2500" b="1" i="0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1471295" y="4514215"/>
            <a:ext cx="0" cy="504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V="1">
            <a:off x="3751580" y="3717290"/>
            <a:ext cx="0" cy="504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V="1">
            <a:off x="5936615" y="2364740"/>
            <a:ext cx="0" cy="4476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V="1">
            <a:off x="8576945" y="3717290"/>
            <a:ext cx="0" cy="504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11658600" y="2307590"/>
            <a:ext cx="0" cy="504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252220" y="5019040"/>
            <a:ext cx="674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L1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544570" y="4145915"/>
            <a:ext cx="674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L2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365490" y="4145915"/>
            <a:ext cx="674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L2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1216640" y="2812415"/>
            <a:ext cx="1045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DRAM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461000" y="2793365"/>
            <a:ext cx="1045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DRAM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Rounded Rectangle 7"/>
          <p:cNvSpPr/>
          <p:nvPr/>
        </p:nvSpPr>
        <p:spPr>
          <a:xfrm>
            <a:off x="3303905" y="5826760"/>
            <a:ext cx="6318885" cy="52070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8"/>
          <p:cNvSpPr txBox="1"/>
          <p:nvPr/>
        </p:nvSpPr>
        <p:spPr>
          <a:xfrm>
            <a:off x="3565525" y="5925820"/>
            <a:ext cx="5941695" cy="5461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.ca</a:t>
            </a:r>
            <a:r>
              <a:rPr lang="en-US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lang="zh-CN" altLang="en-US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和</a:t>
            </a:r>
            <a:r>
              <a:rPr lang="en-US" altLang="zh-CN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.cg</a:t>
            </a:r>
            <a:r>
              <a:rPr lang="en-US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lang="zh-CN" altLang="en-US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的缓存层级暗示生效。</a:t>
            </a:r>
            <a:r>
              <a:rPr lang="en-US" altLang="zh-CN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 </a:t>
            </a:r>
            <a:endParaRPr lang="en-US" altLang="zh-CN" sz="1500" b="1">
              <a:solidFill>
                <a:srgbClr val="143052"/>
              </a:solidFill>
              <a:latin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4933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测试点二：DRAM 带宽</a:t>
            </a:r>
            <a:endParaRPr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07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2" name="Connector 11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5"/>
          <p:cNvSpPr/>
          <p:nvPr>
            <p:custDataLst>
              <p:tags r:id="rId1"/>
            </p:custDataLst>
          </p:nvPr>
        </p:nvSpPr>
        <p:spPr>
          <a:xfrm>
            <a:off x="685800" y="1234440"/>
            <a:ext cx="3246120" cy="1948815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6"/>
          <p:cNvSpPr txBox="1"/>
          <p:nvPr>
            <p:custDataLst>
              <p:tags r:id="rId2"/>
            </p:custDataLst>
          </p:nvPr>
        </p:nvSpPr>
        <p:spPr>
          <a:xfrm>
            <a:off x="93268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17" name="TextBox 7"/>
          <p:cNvSpPr txBox="1"/>
          <p:nvPr>
            <p:custDataLst>
              <p:tags r:id="rId3"/>
            </p:custDataLst>
          </p:nvPr>
        </p:nvSpPr>
        <p:spPr>
          <a:xfrm>
            <a:off x="932688" y="1874519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测量绕过缓存干扰后的真实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DRAM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可达带宽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18" name="Rounded Rectangle 8"/>
          <p:cNvSpPr/>
          <p:nvPr>
            <p:custDataLst>
              <p:tags r:id="rId4"/>
            </p:custDataLst>
          </p:nvPr>
        </p:nvSpPr>
        <p:spPr>
          <a:xfrm>
            <a:off x="4434840" y="1234440"/>
            <a:ext cx="3246120" cy="1948815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9"/>
          <p:cNvSpPr txBox="1"/>
          <p:nvPr>
            <p:custDataLst>
              <p:tags r:id="rId5"/>
            </p:custDataLst>
          </p:nvPr>
        </p:nvSpPr>
        <p:spPr>
          <a:xfrm>
            <a:off x="468172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20" name="TextBox 10"/>
          <p:cNvSpPr txBox="1"/>
          <p:nvPr>
            <p:custDataLst>
              <p:tags r:id="rId6"/>
            </p:custDataLst>
          </p:nvPr>
        </p:nvSpPr>
        <p:spPr>
          <a:xfrm>
            <a:off x="4681855" y="1874520"/>
            <a:ext cx="2697480" cy="7029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使用远大于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L2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的工作集，以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warp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连续地址执行合并的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grid-stride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访问；扫描线程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/block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配置，并比较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scalar、float4 及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Read、Write、Copy、Mixed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四种负载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。</a:t>
            </a:r>
            <a:endParaRPr sz="11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21" name="Rounded Rectangle 11"/>
          <p:cNvSpPr/>
          <p:nvPr>
            <p:custDataLst>
              <p:tags r:id="rId7"/>
            </p:custDataLst>
          </p:nvPr>
        </p:nvSpPr>
        <p:spPr>
          <a:xfrm>
            <a:off x="8183880" y="1234440"/>
            <a:ext cx="3246120" cy="1948815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12"/>
          <p:cNvSpPr txBox="1"/>
          <p:nvPr>
            <p:custDataLst>
              <p:tags r:id="rId8"/>
            </p:custDataLst>
          </p:nvPr>
        </p:nvSpPr>
        <p:spPr>
          <a:xfrm>
            <a:off x="843076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23" name="TextBox 13"/>
          <p:cNvSpPr txBox="1"/>
          <p:nvPr>
            <p:custDataLst>
              <p:tags r:id="rId9"/>
            </p:custDataLst>
          </p:nvPr>
        </p:nvSpPr>
        <p:spPr>
          <a:xfrm>
            <a:off x="8430768" y="1874519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lang="en-US"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DRAM</a:t>
            </a:r>
            <a:r>
              <a:rPr lang="en-US" altLang="zh-CN"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比较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scalar 与 float4 </a:t>
            </a:r>
            <a:r>
              <a:rPr lang="zh-CN"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在四种负载下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的可达带宽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；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pic>
        <p:nvPicPr>
          <p:cNvPr id="24" name="Picture 13" descr="scalar-test.png"/>
          <p:cNvPicPr>
            <a:picLocks noChangeAspect="1"/>
          </p:cNvPicPr>
          <p:nvPr/>
        </p:nvPicPr>
        <p:blipFill>
          <a:blip r:embed="rId10"/>
          <a:srcRect b="57000"/>
          <a:stretch>
            <a:fillRect/>
          </a:stretch>
        </p:blipFill>
        <p:spPr>
          <a:xfrm>
            <a:off x="763905" y="4312285"/>
            <a:ext cx="6318885" cy="1159510"/>
          </a:xfrm>
          <a:prstGeom prst="rect">
            <a:avLst/>
          </a:prstGeom>
        </p:spPr>
      </p:pic>
      <p:sp>
        <p:nvSpPr>
          <p:cNvPr id="25" name="TextBox 12"/>
          <p:cNvSpPr txBox="1"/>
          <p:nvPr/>
        </p:nvSpPr>
        <p:spPr>
          <a:xfrm>
            <a:off x="763905" y="3737102"/>
            <a:ext cx="6492240" cy="41656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000" b="1">
                <a:solidFill>
                  <a:srgbClr val="143052"/>
                </a:solidFill>
                <a:latin typeface="微软雅黑" panose="020B0503020204020204" charset="-122"/>
              </a:rPr>
              <a:t>scalar 与 float4 结果接近</a:t>
            </a:r>
            <a:r>
              <a:rPr lang="zh-CN" sz="2000" b="1">
                <a:solidFill>
                  <a:srgbClr val="143052"/>
                </a:solidFill>
                <a:latin typeface="微软雅黑" panose="020B0503020204020204" charset="-122"/>
              </a:rPr>
              <a:t>：实际带宽已经打满</a:t>
            </a:r>
            <a:endParaRPr lang="zh-CN" sz="20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9" name="Rounded Rectangle 5"/>
          <p:cNvSpPr/>
          <p:nvPr/>
        </p:nvSpPr>
        <p:spPr>
          <a:xfrm>
            <a:off x="8135620" y="3804920"/>
            <a:ext cx="3340735" cy="2224405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7"/>
          <p:cNvSpPr txBox="1"/>
          <p:nvPr/>
        </p:nvSpPr>
        <p:spPr>
          <a:xfrm>
            <a:off x="8347075" y="4121785"/>
            <a:ext cx="1517015" cy="63246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b="1">
                <a:solidFill>
                  <a:srgbClr val="00928E"/>
                </a:solidFill>
                <a:latin typeface="微软雅黑" panose="020B0503020204020204" charset="-122"/>
                <a:sym typeface="+mn-ea"/>
              </a:rPr>
              <a:t>实测峰值</a:t>
            </a:r>
            <a:endParaRPr b="1" i="0">
              <a:solidFill>
                <a:srgbClr val="00928E"/>
              </a:solidFill>
              <a:latin typeface="微软雅黑" panose="020B0503020204020204" charset="-122"/>
            </a:endParaRPr>
          </a:p>
          <a:p>
            <a:pPr algn="l"/>
            <a:r>
              <a:rPr b="1" i="0">
                <a:solidFill>
                  <a:srgbClr val="00928E"/>
                </a:solidFill>
                <a:latin typeface="微软雅黑" panose="020B0503020204020204" charset="-122"/>
              </a:rPr>
              <a:t>9</a:t>
            </a:r>
            <a:r>
              <a:rPr lang="en-US" b="1" i="0">
                <a:solidFill>
                  <a:srgbClr val="00928E"/>
                </a:solidFill>
                <a:latin typeface="微软雅黑" panose="020B0503020204020204" charset="-122"/>
              </a:rPr>
              <a:t>10</a:t>
            </a:r>
            <a:r>
              <a:rPr b="1" i="0">
                <a:solidFill>
                  <a:srgbClr val="00928E"/>
                </a:solidFill>
                <a:latin typeface="微软雅黑" panose="020B0503020204020204" charset="-122"/>
              </a:rPr>
              <a:t>.</a:t>
            </a:r>
            <a:r>
              <a:rPr lang="en-US" b="1" i="0">
                <a:solidFill>
                  <a:srgbClr val="00928E"/>
                </a:solidFill>
                <a:latin typeface="微软雅黑" panose="020B0503020204020204" charset="-122"/>
              </a:rPr>
              <a:t>67 GB/s</a:t>
            </a:r>
            <a:endParaRPr lang="en-US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cxnSp>
        <p:nvCxnSpPr>
          <p:cNvPr id="33" name="Connector 9"/>
          <p:cNvCxnSpPr/>
          <p:nvPr/>
        </p:nvCxnSpPr>
        <p:spPr>
          <a:xfrm>
            <a:off x="8319897" y="4908550"/>
            <a:ext cx="1470025" cy="0"/>
          </a:xfrm>
          <a:prstGeom prst="line">
            <a:avLst/>
          </a:prstGeom>
          <a:ln w="25400">
            <a:solidFill>
              <a:srgbClr val="00928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10"/>
          <p:cNvSpPr txBox="1"/>
          <p:nvPr/>
        </p:nvSpPr>
        <p:spPr>
          <a:xfrm>
            <a:off x="8354060" y="5062855"/>
            <a:ext cx="1494155" cy="7156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b="1" i="0">
                <a:solidFill>
                  <a:srgbClr val="143052"/>
                </a:solidFill>
                <a:latin typeface="微软雅黑" panose="020B0503020204020204" charset="-122"/>
              </a:rPr>
              <a:t>官方理论带宽
960 GB/s</a:t>
            </a:r>
            <a:endParaRPr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35" name="TextBox 11"/>
          <p:cNvSpPr txBox="1"/>
          <p:nvPr/>
        </p:nvSpPr>
        <p:spPr>
          <a:xfrm>
            <a:off x="10005060" y="4589145"/>
            <a:ext cx="1445260" cy="65278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sz="2200" b="1" i="0">
                <a:solidFill>
                  <a:srgbClr val="E07E2D"/>
                </a:solidFill>
                <a:latin typeface="微软雅黑" panose="020B0503020204020204" charset="-122"/>
              </a:rPr>
              <a:t>达成率约 94.</a:t>
            </a:r>
            <a:r>
              <a:rPr lang="en-US" sz="2200" b="1" i="0">
                <a:solidFill>
                  <a:srgbClr val="E07E2D"/>
                </a:solidFill>
                <a:latin typeface="微软雅黑" panose="020B0503020204020204" charset="-122"/>
              </a:rPr>
              <a:t>9</a:t>
            </a:r>
            <a:r>
              <a:rPr sz="2200" b="1" i="0">
                <a:solidFill>
                  <a:srgbClr val="E07E2D"/>
                </a:solidFill>
                <a:latin typeface="微软雅黑" panose="020B0503020204020204" charset="-122"/>
              </a:rPr>
              <a:t>%</a:t>
            </a:r>
            <a:endParaRPr sz="22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5147945" y="4956175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7"/>
          <p:cNvSpPr/>
          <p:nvPr/>
        </p:nvSpPr>
        <p:spPr>
          <a:xfrm>
            <a:off x="763905" y="5589905"/>
            <a:ext cx="6318885" cy="78867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8"/>
          <p:cNvSpPr txBox="1"/>
          <p:nvPr/>
        </p:nvSpPr>
        <p:spPr>
          <a:xfrm>
            <a:off x="978535" y="5740400"/>
            <a:ext cx="5941695" cy="5461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推测：单独读</a:t>
            </a:r>
            <a:r>
              <a:rPr lang="en-US" altLang="zh-CN" sz="1500" b="1" i="0" dirty="0">
                <a:solidFill>
                  <a:srgbClr val="143052"/>
                </a:solidFill>
                <a:latin typeface="微软雅黑" panose="020B0503020204020204" charset="-122"/>
              </a:rPr>
              <a:t>/</a:t>
            </a:r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写操作的带宽显著高于复合操作，可能是读写使用同一条数据链路，并引入了显著的切换控制</a:t>
            </a:r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开销。</a:t>
            </a:r>
            <a:endParaRPr lang="zh-CN" altLang="en-US" sz="1500" b="1" i="0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5029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2500" b="1" i="0">
                <a:solidFill>
                  <a:srgbClr val="143052"/>
                </a:solidFill>
                <a:latin typeface="微软雅黑" panose="020B0503020204020204" charset="-122"/>
              </a:rPr>
              <a:t>测试点三：L1/L2 缓存带宽</a:t>
            </a:r>
            <a:endParaRPr sz="2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11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sp>
        <p:nvSpPr>
          <p:cNvPr id="6" name="Rounded Rectangle 5"/>
          <p:cNvSpPr/>
          <p:nvPr>
            <p:custDataLst>
              <p:tags r:id="rId1"/>
            </p:custDataLst>
          </p:nvPr>
        </p:nvSpPr>
        <p:spPr>
          <a:xfrm>
            <a:off x="685800" y="1234440"/>
            <a:ext cx="3246120" cy="1958975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93268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目标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>
            <p:custDataLst>
              <p:tags r:id="rId3"/>
            </p:custDataLst>
          </p:nvPr>
        </p:nvSpPr>
        <p:spPr>
          <a:xfrm>
            <a:off x="932688" y="1874519"/>
            <a:ext cx="2697480" cy="3092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300" i="0" dirty="0" err="1">
                <a:solidFill>
                  <a:srgbClr val="222D3A"/>
                </a:solidFill>
                <a:latin typeface="微软雅黑" panose="020B0503020204020204" charset="-122"/>
              </a:rPr>
              <a:t>测量片上</a:t>
            </a:r>
            <a:r>
              <a:rPr sz="1300" i="0" dirty="0">
                <a:solidFill>
                  <a:srgbClr val="222D3A"/>
                </a:solidFill>
                <a:latin typeface="微软雅黑" panose="020B0503020204020204" charset="-122"/>
              </a:rPr>
              <a:t> L1 / L2 </a:t>
            </a:r>
            <a:r>
              <a:rPr sz="1300" i="0" dirty="0" err="1">
                <a:solidFill>
                  <a:srgbClr val="222D3A"/>
                </a:solidFill>
                <a:latin typeface="微软雅黑" panose="020B0503020204020204" charset="-122"/>
              </a:rPr>
              <a:t>的可达带宽</a:t>
            </a:r>
            <a:endParaRPr sz="1300" i="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9" name="Rounded Rectangle 8"/>
          <p:cNvSpPr/>
          <p:nvPr>
            <p:custDataLst>
              <p:tags r:id="rId4"/>
            </p:custDataLst>
          </p:nvPr>
        </p:nvSpPr>
        <p:spPr>
          <a:xfrm>
            <a:off x="4434840" y="1234440"/>
            <a:ext cx="3246120" cy="1940560"/>
          </a:xfrm>
          <a:prstGeom prst="roundRect">
            <a:avLst>
              <a:gd name="adj" fmla="val 8000"/>
            </a:avLst>
          </a:prstGeom>
          <a:solidFill>
            <a:srgbClr val="E2F5F2"/>
          </a:solidFill>
          <a:ln>
            <a:solidFill>
              <a:srgbClr val="E2F5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>
            <p:custDataLst>
              <p:tags r:id="rId5"/>
            </p:custDataLst>
          </p:nvPr>
        </p:nvSpPr>
        <p:spPr>
          <a:xfrm>
            <a:off x="468172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00928E"/>
                </a:solidFill>
                <a:latin typeface="微软雅黑" panose="020B0503020204020204" charset="-122"/>
              </a:rPr>
              <a:t>思路</a:t>
            </a:r>
            <a:endParaRPr sz="1500" b="1" i="0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>
            <p:custDataLst>
              <p:tags r:id="rId6"/>
            </p:custDataLst>
          </p:nvPr>
        </p:nvSpPr>
        <p:spPr>
          <a:xfrm>
            <a:off x="4681728" y="1874519"/>
            <a:ext cx="2697480" cy="110934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L1：每个 block 访问独立小工作集；L2：所有 block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访问共享工作集并绕过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L1；扫描工作集、线程/block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</a:rPr>
              <a:t>配置，并比较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 scalar 与 float4。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12" name="Rounded Rectangle 11"/>
          <p:cNvSpPr/>
          <p:nvPr>
            <p:custDataLst>
              <p:tags r:id="rId7"/>
            </p:custDataLst>
          </p:nvPr>
        </p:nvSpPr>
        <p:spPr>
          <a:xfrm>
            <a:off x="8183880" y="1234440"/>
            <a:ext cx="3246120" cy="1916430"/>
          </a:xfrm>
          <a:prstGeom prst="roundRect">
            <a:avLst>
              <a:gd name="adj" fmla="val 8000"/>
            </a:avLst>
          </a:prstGeom>
          <a:solidFill>
            <a:srgbClr val="FCEFE1"/>
          </a:solidFill>
          <a:ln>
            <a:solidFill>
              <a:srgbClr val="FCEF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8430768" y="1508760"/>
            <a:ext cx="2697480" cy="27432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l"/>
            <a:r>
              <a:rPr sz="1500" b="1" i="0">
                <a:solidFill>
                  <a:srgbClr val="E07E2D"/>
                </a:solidFill>
                <a:latin typeface="微软雅黑" panose="020B0503020204020204" charset="-122"/>
              </a:rPr>
              <a:t>结果</a:t>
            </a:r>
            <a:endParaRPr sz="1500" b="1" i="0">
              <a:solidFill>
                <a:srgbClr val="E07E2D"/>
              </a:solidFill>
              <a:latin typeface="微软雅黑" panose="020B0503020204020204" charset="-122"/>
            </a:endParaRPr>
          </a:p>
        </p:txBody>
      </p:sp>
      <p:sp>
        <p:nvSpPr>
          <p:cNvPr id="14" name="TextBox 13"/>
          <p:cNvSpPr txBox="1"/>
          <p:nvPr>
            <p:custDataLst>
              <p:tags r:id="rId9"/>
            </p:custDataLst>
          </p:nvPr>
        </p:nvSpPr>
        <p:spPr>
          <a:xfrm>
            <a:off x="8430768" y="1874519"/>
            <a:ext cx="2697480" cy="50927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L1 </a:t>
            </a:r>
            <a:r>
              <a:rPr lang="zh-CN" sz="1300" dirty="0">
                <a:solidFill>
                  <a:srgbClr val="222D3A"/>
                </a:solidFill>
                <a:latin typeface="微软雅黑" panose="020B0503020204020204" charset="-122"/>
              </a:rPr>
              <a:t>和</a:t>
            </a:r>
            <a:r>
              <a:rPr lang="en-US" altLang="zh-CN" sz="1300" dirty="0">
                <a:solidFill>
                  <a:srgbClr val="222D3A"/>
                </a:solidFill>
                <a:latin typeface="微软雅黑" panose="020B0503020204020204" charset="-122"/>
              </a:rPr>
              <a:t> L2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比较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 scalar 与 float4 </a:t>
            </a:r>
            <a:r>
              <a:rPr sz="1300" dirty="0" err="1">
                <a:solidFill>
                  <a:srgbClr val="222D3A"/>
                </a:solidFill>
                <a:latin typeface="微软雅黑" panose="020B0503020204020204" charset="-122"/>
                <a:sym typeface="+mn-ea"/>
              </a:rPr>
              <a:t>的可达带宽</a:t>
            </a:r>
            <a:r>
              <a:rPr sz="1300" dirty="0">
                <a:solidFill>
                  <a:srgbClr val="222D3A"/>
                </a:solidFill>
                <a:latin typeface="微软雅黑" panose="020B0503020204020204" charset="-122"/>
              </a:rPr>
              <a:t>；</a:t>
            </a:r>
            <a:endParaRPr sz="1300" dirty="0">
              <a:solidFill>
                <a:srgbClr val="222D3A"/>
              </a:solidFill>
              <a:latin typeface="微软雅黑" panose="020B050302020402020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37360" y="4069080"/>
            <a:ext cx="1325880" cy="777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737360" y="4297680"/>
            <a:ext cx="1325880" cy="32004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ctr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SM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cxnSp>
        <p:nvCxnSpPr>
          <p:cNvPr id="17" name="Connector 16"/>
          <p:cNvCxnSpPr>
            <a:endCxn id="19" idx="1"/>
          </p:cNvCxnSpPr>
          <p:nvPr/>
        </p:nvCxnSpPr>
        <p:spPr>
          <a:xfrm flipV="1">
            <a:off x="3090672" y="4457827"/>
            <a:ext cx="1024255" cy="4445"/>
          </a:xfrm>
          <a:prstGeom prst="line">
            <a:avLst/>
          </a:prstGeom>
          <a:ln w="25400">
            <a:solidFill>
              <a:srgbClr val="00928E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4114800" y="4069080"/>
            <a:ext cx="1325880" cy="777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0" y="4297680"/>
            <a:ext cx="1325880" cy="32004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ctr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L1
.ca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cxnSp>
        <p:nvCxnSpPr>
          <p:cNvPr id="20" name="Connector 19"/>
          <p:cNvCxnSpPr>
            <a:endCxn id="22" idx="1"/>
          </p:cNvCxnSpPr>
          <p:nvPr/>
        </p:nvCxnSpPr>
        <p:spPr>
          <a:xfrm flipV="1">
            <a:off x="5468112" y="4457827"/>
            <a:ext cx="1024255" cy="4445"/>
          </a:xfrm>
          <a:prstGeom prst="line">
            <a:avLst/>
          </a:prstGeom>
          <a:ln w="25400">
            <a:solidFill>
              <a:srgbClr val="00928E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6492240" y="4069080"/>
            <a:ext cx="1325880" cy="7772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00928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92240" y="4297680"/>
            <a:ext cx="1325880" cy="32004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ctr"/>
            <a:r>
              <a:rPr sz="1500" b="1" i="0">
                <a:solidFill>
                  <a:srgbClr val="143052"/>
                </a:solidFill>
                <a:latin typeface="微软雅黑" panose="020B0503020204020204" charset="-122"/>
              </a:rPr>
              <a:t>L2
.cg</a:t>
            </a:r>
            <a:endParaRPr sz="1500" b="1" i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60120" y="5349240"/>
            <a:ext cx="6760210" cy="33972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1500" b="1">
                <a:solidFill>
                  <a:srgbClr val="00928E"/>
                </a:solidFill>
                <a:latin typeface="微软雅黑" panose="020B0503020204020204" charset="-122"/>
              </a:rPr>
              <a:t>通过</a:t>
            </a:r>
            <a:r>
              <a:rPr lang="zh-CN" sz="1500" b="1">
                <a:solidFill>
                  <a:srgbClr val="00928E"/>
                </a:solidFill>
                <a:latin typeface="微软雅黑" panose="020B0503020204020204" charset="-122"/>
              </a:rPr>
              <a:t>限制</a:t>
            </a:r>
            <a:r>
              <a:rPr sz="1500" b="1">
                <a:solidFill>
                  <a:srgbClr val="00928E"/>
                </a:solidFill>
                <a:latin typeface="微软雅黑" panose="020B0503020204020204" charset="-122"/>
              </a:rPr>
              <a:t>不同工作集规模，将访问压力分别集中到 L1 与 L2。</a:t>
            </a:r>
            <a:endParaRPr sz="1500" b="1">
              <a:solidFill>
                <a:srgbClr val="00928E"/>
              </a:solidFill>
              <a:latin typeface="微软雅黑" panose="020B0503020204020204" charset="-122"/>
            </a:endParaRPr>
          </a:p>
        </p:txBody>
      </p:sp>
      <p:cxnSp>
        <p:nvCxnSpPr>
          <p:cNvPr id="27" name="Connector 26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143052"/>
          </a:solidFill>
          <a:ln>
            <a:solidFill>
              <a:srgbClr val="1430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02920" y="530352"/>
            <a:ext cx="11155680" cy="493395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r>
              <a:rPr sz="2500" b="1">
                <a:solidFill>
                  <a:srgbClr val="143052"/>
                </a:solidFill>
                <a:latin typeface="微软雅黑" panose="020B0503020204020204" charset="-122"/>
              </a:rPr>
              <a:t>测试点三：L1/L2 缓存带宽｜L1 </a:t>
            </a:r>
            <a:endParaRPr lang="zh-CN" sz="2500" b="1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280" y="347472"/>
            <a:ext cx="1417320" cy="228600"/>
          </a:xfrm>
          <a:prstGeom prst="rect">
            <a:avLst/>
          </a:prstGeom>
          <a:noFill/>
        </p:spPr>
        <p:txBody>
          <a:bodyPr wrap="square" lIns="54864" tIns="54864" rIns="54864" bIns="54864" anchor="t">
            <a:spAutoFit/>
          </a:bodyPr>
          <a:lstStyle/>
          <a:p>
            <a:pPr algn="r"/>
            <a:r>
              <a:rPr sz="900" b="0" i="0">
                <a:solidFill>
                  <a:srgbClr val="677584"/>
                </a:solidFill>
                <a:latin typeface="微软雅黑" panose="020B0503020204020204" charset="-122"/>
              </a:rPr>
              <a:t>12</a:t>
            </a:r>
            <a:endParaRPr sz="900" b="0" i="0">
              <a:solidFill>
                <a:srgbClr val="677584"/>
              </a:solidFill>
              <a:latin typeface="微软雅黑" panose="020B0503020204020204" charset="-122"/>
            </a:endParaRPr>
          </a:p>
        </p:txBody>
      </p:sp>
      <p:cxnSp>
        <p:nvCxnSpPr>
          <p:cNvPr id="11" name="Connector 10"/>
          <p:cNvCxnSpPr/>
          <p:nvPr/>
        </p:nvCxnSpPr>
        <p:spPr>
          <a:xfrm>
            <a:off x="502920" y="6473952"/>
            <a:ext cx="11183112" cy="0"/>
          </a:xfrm>
          <a:prstGeom prst="line">
            <a:avLst/>
          </a:prstGeom>
          <a:ln w="8890">
            <a:solidFill>
              <a:srgbClr val="DAE1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图片 14"/>
          <p:cNvPicPr/>
          <p:nvPr/>
        </p:nvPicPr>
        <p:blipFill>
          <a:blip r:embed="rId1"/>
          <a:stretch>
            <a:fillRect/>
          </a:stretch>
        </p:blipFill>
        <p:spPr>
          <a:xfrm>
            <a:off x="772160" y="1479550"/>
            <a:ext cx="5017135" cy="32512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2"/>
          <a:stretch>
            <a:fillRect/>
          </a:stretch>
        </p:blipFill>
        <p:spPr>
          <a:xfrm>
            <a:off x="6019165" y="1483360"/>
            <a:ext cx="5273675" cy="3246120"/>
          </a:xfrm>
          <a:prstGeom prst="rect">
            <a:avLst/>
          </a:prstGeom>
        </p:spPr>
      </p:pic>
      <p:sp>
        <p:nvSpPr>
          <p:cNvPr id="23" name="TextBox 8"/>
          <p:cNvSpPr txBox="1"/>
          <p:nvPr/>
        </p:nvSpPr>
        <p:spPr>
          <a:xfrm>
            <a:off x="2383155" y="1160780"/>
            <a:ext cx="237553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en-US" b="1"/>
              <a:t>Scalar Float</a:t>
            </a:r>
            <a:endParaRPr lang="en-US" b="1"/>
          </a:p>
        </p:txBody>
      </p:sp>
      <p:sp>
        <p:nvSpPr>
          <p:cNvPr id="18" name="TextBox 8"/>
          <p:cNvSpPr txBox="1"/>
          <p:nvPr/>
        </p:nvSpPr>
        <p:spPr>
          <a:xfrm>
            <a:off x="7919720" y="1164590"/>
            <a:ext cx="2375535" cy="318770"/>
          </a:xfrm>
          <a:prstGeom prst="rect">
            <a:avLst/>
          </a:prstGeom>
          <a:noFill/>
        </p:spPr>
        <p:txBody>
          <a:bodyPr wrap="square" lIns="45720" tIns="27432" rIns="36576">
            <a:spAutoFit/>
          </a:bodyPr>
          <a:lstStyle/>
          <a:p>
            <a:pPr indent="0">
              <a:spcAft>
                <a:spcPts val="800"/>
              </a:spcAft>
              <a:buNone/>
              <a:defRPr sz="1600">
                <a:solidFill>
                  <a:srgbClr val="222D3A"/>
                </a:solidFill>
                <a:latin typeface="微软雅黑" panose="020B0503020204020204" charset="-122"/>
              </a:defRPr>
            </a:pPr>
            <a:r>
              <a:rPr lang="en-US" b="1"/>
              <a:t>Vector Float4</a:t>
            </a:r>
            <a:endParaRPr lang="en-US" b="1"/>
          </a:p>
        </p:txBody>
      </p:sp>
      <p:sp>
        <p:nvSpPr>
          <p:cNvPr id="19" name="Rounded Rectangle 7"/>
          <p:cNvSpPr/>
          <p:nvPr/>
        </p:nvSpPr>
        <p:spPr>
          <a:xfrm>
            <a:off x="868680" y="5029200"/>
            <a:ext cx="10424160" cy="1002030"/>
          </a:xfrm>
          <a:prstGeom prst="roundRect">
            <a:avLst>
              <a:gd name="adj" fmla="val 8000"/>
            </a:avLst>
          </a:prstGeom>
          <a:solidFill>
            <a:srgbClr val="E5EFF8"/>
          </a:solidFill>
          <a:ln>
            <a:solidFill>
              <a:srgbClr val="E5EF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8"/>
          <p:cNvSpPr txBox="1"/>
          <p:nvPr/>
        </p:nvSpPr>
        <p:spPr>
          <a:xfrm>
            <a:off x="1143000" y="5360670"/>
            <a:ext cx="9875520" cy="445135"/>
          </a:xfrm>
          <a:prstGeom prst="rect">
            <a:avLst/>
          </a:prstGeom>
          <a:noFill/>
        </p:spPr>
        <p:txBody>
          <a:bodyPr wrap="square" lIns="54864" tIns="54864" rIns="54864" bIns="54864" anchor="t">
            <a:noAutofit/>
          </a:bodyPr>
          <a:lstStyle/>
          <a:p>
            <a:pPr algn="l"/>
            <a:r>
              <a:rPr 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L1 </a:t>
            </a:r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在</a:t>
            </a:r>
            <a:r>
              <a:rPr lang="en-US" altLang="zh-CN" sz="1500" b="1" i="0" dirty="0">
                <a:solidFill>
                  <a:srgbClr val="143052"/>
                </a:solidFill>
                <a:latin typeface="微软雅黑" panose="020B0503020204020204" charset="-122"/>
              </a:rPr>
              <a:t> scalar float </a:t>
            </a:r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负载下实际聚合带宽为</a:t>
            </a:r>
            <a:r>
              <a:rPr lang="en-US" altLang="zh-CN" sz="1500" b="1" i="0" dirty="0">
                <a:solidFill>
                  <a:srgbClr val="143052"/>
                </a:solidFill>
                <a:latin typeface="微软雅黑" panose="020B0503020204020204" charset="-122"/>
              </a:rPr>
              <a:t> 6609.88 GB/s</a:t>
            </a:r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；</a:t>
            </a:r>
            <a:r>
              <a:rPr lang="en-US" altLang="zh-CN" sz="1500" b="1" i="0" dirty="0">
                <a:solidFill>
                  <a:srgbClr val="143052"/>
                </a:solidFill>
                <a:latin typeface="微软雅黑" panose="020B0503020204020204" charset="-122"/>
              </a:rPr>
              <a:t>vector float4 </a:t>
            </a:r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负载下实际</a:t>
            </a:r>
            <a:r>
              <a:rPr lang="zh-CN" altLang="en-US" sz="1500" b="1" dirty="0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聚合</a:t>
            </a:r>
            <a:r>
              <a:rPr lang="zh-CN" altLang="en-US" sz="1500" b="1" i="0" dirty="0">
                <a:solidFill>
                  <a:srgbClr val="143052"/>
                </a:solidFill>
                <a:latin typeface="微软雅黑" panose="020B0503020204020204" charset="-122"/>
              </a:rPr>
              <a:t>带宽为</a:t>
            </a:r>
            <a:r>
              <a:rPr lang="en-US" altLang="zh-CN" sz="1500" b="1" i="0" dirty="0">
                <a:solidFill>
                  <a:srgbClr val="143052"/>
                </a:solidFill>
                <a:latin typeface="微软雅黑" panose="020B0503020204020204" charset="-122"/>
              </a:rPr>
              <a:t> 16444.94 GB/s</a:t>
            </a:r>
            <a:r>
              <a:rPr lang="zh-CN" altLang="en-US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（推测</a:t>
            </a:r>
            <a:r>
              <a:rPr lang="zh-CN" altLang="en-US" sz="1500" b="1">
                <a:solidFill>
                  <a:srgbClr val="143052"/>
                </a:solidFill>
                <a:latin typeface="微软雅黑" panose="020B0503020204020204" charset="-122"/>
                <a:sym typeface="+mn-ea"/>
              </a:rPr>
              <a:t>为上限）</a:t>
            </a:r>
            <a:endParaRPr lang="zh-CN" altLang="en-US" sz="1500" b="1" i="0">
              <a:solidFill>
                <a:srgbClr val="143052"/>
              </a:solidFill>
              <a:latin typeface="微软雅黑" panose="020B0503020204020204" charset="-122"/>
            </a:endParaRPr>
          </a:p>
          <a:p>
            <a:pPr algn="l"/>
            <a:endParaRPr lang="en-US" altLang="zh-CN" sz="1500" b="1" i="0" dirty="0">
              <a:solidFill>
                <a:srgbClr val="143052"/>
              </a:solidFill>
              <a:latin typeface="微软雅黑" panose="020B0503020204020204" charset="-122"/>
            </a:endParaRPr>
          </a:p>
        </p:txBody>
      </p:sp>
      <p:sp>
        <p:nvSpPr>
          <p:cNvPr id="6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589135" y="6489192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 dirty="0"/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2242820" y="2660650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H="1">
            <a:off x="7919720" y="2974975"/>
            <a:ext cx="40957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10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100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1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2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3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4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5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6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7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08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11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12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13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14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15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16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17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18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19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20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1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2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3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4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5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6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7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8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29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3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30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31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32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33.xml><?xml version="1.0" encoding="utf-8"?>
<p:tagLst xmlns:p="http://schemas.openxmlformats.org/presentationml/2006/main">
  <p:tag name="KSO_WM_DIAGRAM_VIRTUALLY_FRAME" val="{&quot;height&quot;:153.45,&quot;left&quot;:54,&quot;top&quot;:97.2,&quot;width&quot;:846}"/>
</p:tagLst>
</file>

<file path=ppt/tags/tag34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35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36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37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38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39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4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40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41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42.xml><?xml version="1.0" encoding="utf-8"?>
<p:tagLst xmlns:p="http://schemas.openxmlformats.org/presentationml/2006/main">
  <p:tag name="KSO_WM_DIAGRAM_VIRTUALLY_FRAME" val="{&quot;height&quot;:154.25,&quot;left&quot;:54,&quot;top&quot;:97.2,&quot;width&quot;:846}"/>
</p:tagLst>
</file>

<file path=ppt/tags/tag43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44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45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46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47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48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49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50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1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2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3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4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5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6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7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8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59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60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1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2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3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4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5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6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7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8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69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70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1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2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3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4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5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6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7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8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79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80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1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2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3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4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5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6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7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88.xml><?xml version="1.0" encoding="utf-8"?>
<p:tagLst xmlns:p="http://schemas.openxmlformats.org/presentationml/2006/main">
  <p:tag name="KSO_WM_DIAGRAM_VIRTUALLY_FRAME" val="{&quot;height&quot;:77.75999999999999,&quot;left&quot;:51.839999999999996,&quot;top&quot;:365.76,&quot;width&quot;:797.04}"/>
</p:tagLst>
</file>

<file path=ppt/tags/tag89.xml><?xml version="1.0" encoding="utf-8"?>
<p:tagLst xmlns:p="http://schemas.openxmlformats.org/presentationml/2006/main">
  <p:tag name="KSO_WM_DIAGRAM_VIRTUALLY_FRAME" val="{&quot;height&quot;:77.75999999999999,&quot;left&quot;:51.839999999999996,&quot;top&quot;:365.76,&quot;width&quot;:797.04}"/>
</p:tagLst>
</file>

<file path=ppt/tags/tag9.xml><?xml version="1.0" encoding="utf-8"?>
<p:tagLst xmlns:p="http://schemas.openxmlformats.org/presentationml/2006/main">
  <p:tag name="KSO_WM_DIAGRAM_VIRTUALLY_FRAME" val="{&quot;height&quot;:156.95999999999998,&quot;left&quot;:51.839999999999996,&quot;top&quot;:106.55999999999999,&quot;width&quot;:884.1599212598425}"/>
</p:tagLst>
</file>

<file path=ppt/tags/tag90.xml><?xml version="1.0" encoding="utf-8"?>
<p:tagLst xmlns:p="http://schemas.openxmlformats.org/presentationml/2006/main">
  <p:tag name="KSO_WM_DIAGRAM_VIRTUALLY_FRAME" val="{&quot;height&quot;:370.79999999999995,&quot;left&quot;:39.6,&quot;top&quot;:87.84,&quot;width&quot;:885.6}"/>
</p:tagLst>
</file>

<file path=ppt/tags/tag91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2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3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4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5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6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7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8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ags/tag99.xml><?xml version="1.0" encoding="utf-8"?>
<p:tagLst xmlns:p="http://schemas.openxmlformats.org/presentationml/2006/main">
  <p:tag name="KSO_WM_DIAGRAM_VIRTUALLY_FRAME" val="{&quot;height&quot;:129.6,&quot;left&quot;:54,&quot;top&quot;:97.2,&quot;width&quot;:845.999921259842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3064</Words>
  <Application>WPS 演示</Application>
  <PresentationFormat>宽屏</PresentationFormat>
  <Paragraphs>392</Paragraphs>
  <Slides>19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Arial</vt:lpstr>
      <vt:lpstr>宋体</vt:lpstr>
      <vt:lpstr>Wingdings</vt:lpstr>
      <vt:lpstr>Arial</vt:lpstr>
      <vt:lpstr>微软雅黑</vt:lpstr>
      <vt:lpstr>Cambria Math</vt:lpstr>
      <vt:lpstr>MS Mincho</vt:lpstr>
      <vt:lpstr>Segoe Print</vt:lpstr>
      <vt:lpstr>Calibri</vt:lpstr>
      <vt:lpstr>Arial Unicode MS</vt:lpstr>
      <vt:lpstr>Ms.Luce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图南</cp:lastModifiedBy>
  <cp:revision>294</cp:revision>
  <dcterms:created xsi:type="dcterms:W3CDTF">2013-01-27T09:14:00Z</dcterms:created>
  <dcterms:modified xsi:type="dcterms:W3CDTF">2026-08-20T17:02:35Z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4F83BEF2F78F451EBBEEFDAB6F79316D_12</vt:lpwstr>
  </property>
  <property fmtid="{D5CDD505-2E9C-101B-9397-08002B2CF9AE}" pid="3" name="KSOProductBuildVer">
    <vt:lpwstr>2052-12.1.0.28043</vt:lpwstr>
  </property>
</Properties>
</file>